
<file path=[Content_Types].xml><?xml version="1.0" encoding="utf-8"?>
<Types xmlns="http://schemas.openxmlformats.org/package/2006/content-types">
  <Default Extension="jpeg" ContentType="image/jpeg"/>
  <Default Extension="xlsx" ContentType="application/vnd.openxmlformats-officedocument.spreadsheetml.sheet"/>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handoutMasterIdLst>
    <p:handoutMasterId r:id="rId18"/>
  </p:handoutMasterIdLst>
  <p:sldIdLst>
    <p:sldId id="283" r:id="rId3"/>
    <p:sldId id="282" r:id="rId4"/>
    <p:sldId id="280" r:id="rId5"/>
    <p:sldId id="300" r:id="rId6"/>
    <p:sldId id="301" r:id="rId7"/>
    <p:sldId id="303" r:id="rId8"/>
    <p:sldId id="304" r:id="rId9"/>
    <p:sldId id="305" r:id="rId10"/>
    <p:sldId id="306" r:id="rId11"/>
    <p:sldId id="307" r:id="rId12"/>
    <p:sldId id="308" r:id="rId13"/>
    <p:sldId id="309" r:id="rId14"/>
    <p:sldId id="310" r:id="rId15"/>
    <p:sldId id="268" r:id="rId16"/>
  </p:sldIdLst>
  <p:sldSz cx="12192000" cy="6858000"/>
  <p:notesSz cx="9144000" cy="6858000"/>
  <p:defaultTex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sus"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C2A1E"/>
    <a:srgbClr val="F6CA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80" d="100"/>
          <a:sy n="80" d="100"/>
        </p:scale>
        <p:origin x="58" y="187"/>
      </p:cViewPr>
      <p:guideLst>
        <p:guide orient="horz" pos="2160"/>
        <p:guide pos="384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2" Type="http://schemas.openxmlformats.org/officeDocument/2006/relationships/commentAuthors" Target="commentAuthors.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handoutMaster" Target="handoutMasters/handoutMaster1.xml"/><Relationship Id="rId17" Type="http://schemas.openxmlformats.org/officeDocument/2006/relationships/notesMaster" Target="notesMasters/notesMaster1.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Workbook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报告个数</c:v>
                </c:pt>
              </c:strCache>
            </c:strRef>
          </c:tx>
          <c:invertIfNegative val="0"/>
          <c:dLbls>
            <c:delete val="1"/>
          </c:dLbls>
          <c:cat>
            <c:strRef>
              <c:f>Sheet1!$A$2:$A$6</c:f>
              <c:strCache>
                <c:ptCount val="5"/>
                <c:pt idx="0">
                  <c:v>一等</c:v>
                </c:pt>
                <c:pt idx="1">
                  <c:v>二等</c:v>
                </c:pt>
                <c:pt idx="2">
                  <c:v>三等</c:v>
                </c:pt>
                <c:pt idx="3">
                  <c:v>四等</c:v>
                </c:pt>
                <c:pt idx="4">
                  <c:v>五等及以下</c:v>
                </c:pt>
              </c:strCache>
            </c:strRef>
          </c:cat>
          <c:val>
            <c:numRef>
              <c:f>Sheet1!$B$2:$B$6</c:f>
              <c:numCache>
                <c:formatCode>General</c:formatCode>
                <c:ptCount val="5"/>
                <c:pt idx="0">
                  <c:v>0</c:v>
                </c:pt>
                <c:pt idx="1">
                  <c:v>0</c:v>
                </c:pt>
                <c:pt idx="2">
                  <c:v>60</c:v>
                </c:pt>
                <c:pt idx="3">
                  <c:v>89</c:v>
                </c:pt>
                <c:pt idx="4">
                  <c:v>4</c:v>
                </c:pt>
              </c:numCache>
            </c:numRef>
          </c:val>
        </c:ser>
        <c:ser>
          <c:idx val="1"/>
          <c:order val="1"/>
          <c:tx>
            <c:strRef>
              <c:f>Sheet1!$C$1</c:f>
              <c:strCache>
                <c:ptCount val="1"/>
                <c:pt idx="0">
                  <c:v>百分比</c:v>
                </c:pt>
              </c:strCache>
            </c:strRef>
          </c:tx>
          <c:invertIfNegative val="0"/>
          <c:dLbls>
            <c:delete val="1"/>
          </c:dLbls>
          <c:cat>
            <c:strRef>
              <c:f>Sheet1!$A$2:$A$6</c:f>
              <c:strCache>
                <c:ptCount val="5"/>
                <c:pt idx="0">
                  <c:v>一等</c:v>
                </c:pt>
                <c:pt idx="1">
                  <c:v>二等</c:v>
                </c:pt>
                <c:pt idx="2">
                  <c:v>三等</c:v>
                </c:pt>
                <c:pt idx="3">
                  <c:v>四等</c:v>
                </c:pt>
                <c:pt idx="4">
                  <c:v>五等及以下</c:v>
                </c:pt>
              </c:strCache>
            </c:strRef>
          </c:cat>
          <c:val>
            <c:numRef>
              <c:f>Sheet1!$C$2:$C$6</c:f>
              <c:numCache>
                <c:formatCode>0.00%</c:formatCode>
                <c:ptCount val="5"/>
                <c:pt idx="0">
                  <c:v>0</c:v>
                </c:pt>
                <c:pt idx="1">
                  <c:v>0</c:v>
                </c:pt>
                <c:pt idx="2">
                  <c:v>0.3922</c:v>
                </c:pt>
                <c:pt idx="3">
                  <c:v>0.5817</c:v>
                </c:pt>
                <c:pt idx="4">
                  <c:v>0.0261</c:v>
                </c:pt>
              </c:numCache>
            </c:numRef>
          </c:val>
        </c:ser>
        <c:dLbls>
          <c:showLegendKey val="0"/>
          <c:showVal val="0"/>
          <c:showCatName val="0"/>
          <c:showSerName val="0"/>
          <c:showPercent val="0"/>
          <c:showBubbleSize val="0"/>
        </c:dLbls>
        <c:gapWidth val="150"/>
        <c:axId val="216620032"/>
        <c:axId val="216625920"/>
      </c:barChart>
      <c:catAx>
        <c:axId val="216620032"/>
        <c:scaling>
          <c:orientation val="minMax"/>
        </c:scaling>
        <c:delete val="0"/>
        <c:axPos val="b"/>
        <c:numFmt formatCode="General" sourceLinked="0"/>
        <c:majorTickMark val="none"/>
        <c:minorTickMark val="none"/>
        <c:tickLblPos val="nextTo"/>
        <c:txPr>
          <a:bodyPr rot="-60000000" spcFirstLastPara="0" vertOverflow="ellipsis" vert="horz" wrap="square" anchor="ctr" anchorCtr="1"/>
          <a:lstStyle/>
          <a:p>
            <a:pPr>
              <a:defRPr lang="zh-CN" sz="1800" b="0" i="0" u="none" strike="noStrike" kern="1200" baseline="0">
                <a:solidFill>
                  <a:schemeClr val="tx1"/>
                </a:solidFill>
                <a:latin typeface="+mn-lt"/>
                <a:ea typeface="+mn-ea"/>
                <a:cs typeface="+mn-cs"/>
              </a:defRPr>
            </a:pPr>
          </a:p>
        </c:txPr>
        <c:crossAx val="216625920"/>
        <c:crosses val="autoZero"/>
        <c:auto val="1"/>
        <c:lblAlgn val="ctr"/>
        <c:lblOffset val="100"/>
        <c:noMultiLvlLbl val="0"/>
      </c:catAx>
      <c:valAx>
        <c:axId val="216625920"/>
        <c:scaling>
          <c:orientation val="minMax"/>
        </c:scaling>
        <c:delete val="0"/>
        <c:axPos val="l"/>
        <c:majorGridlines/>
        <c:numFmt formatCode="General" sourceLinked="1"/>
        <c:majorTickMark val="none"/>
        <c:minorTickMark val="none"/>
        <c:tickLblPos val="nextTo"/>
        <c:txPr>
          <a:bodyPr rot="-60000000" spcFirstLastPara="0" vertOverflow="ellipsis" vert="horz" wrap="square" anchor="ctr" anchorCtr="1"/>
          <a:lstStyle/>
          <a:p>
            <a:pPr>
              <a:defRPr lang="zh-CN" sz="1800" b="0" i="0" u="none" strike="noStrike" kern="1200" baseline="0">
                <a:solidFill>
                  <a:schemeClr val="tx1"/>
                </a:solidFill>
                <a:latin typeface="+mn-lt"/>
                <a:ea typeface="+mn-ea"/>
                <a:cs typeface="+mn-cs"/>
              </a:defRPr>
            </a:pPr>
          </a:p>
        </c:txPr>
        <c:crossAx val="216620032"/>
        <c:crosses val="autoZero"/>
        <c:crossBetween val="between"/>
      </c:valAx>
      <c:dTable>
        <c:showHorzBorder val="1"/>
        <c:showVertBorder val="1"/>
        <c:showOutline val="1"/>
        <c:showKeys val="1"/>
        <c:txPr>
          <a:bodyPr rot="0" spcFirstLastPara="0" vertOverflow="ellipsis" vert="horz" wrap="square" anchor="ctr" anchorCtr="1"/>
          <a:lstStyle/>
          <a:p>
            <a:pPr>
              <a:defRPr lang="zh-CN" sz="1800" b="0" i="0" u="none" strike="noStrike" kern="1200" baseline="0">
                <a:solidFill>
                  <a:schemeClr val="tx1"/>
                </a:solidFill>
                <a:latin typeface="+mn-lt"/>
                <a:ea typeface="+mn-ea"/>
                <a:cs typeface="+mn-cs"/>
              </a:defRPr>
            </a:pPr>
          </a:p>
        </c:txPr>
      </c:dTable>
    </c:plotArea>
    <c:plotVisOnly val="1"/>
    <c:dispBlanksAs val="gap"/>
    <c:showDLblsOverMax val="0"/>
  </c:chart>
  <c:txPr>
    <a:bodyPr/>
    <a:lstStyle/>
    <a:p>
      <a:pPr>
        <a:defRPr lang="zh-CN" sz="1800"/>
      </a:pPr>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962400" cy="344488"/>
          </a:xfrm>
          <a:prstGeom prst="rect">
            <a:avLst/>
          </a:prstGeom>
        </p:spPr>
        <p:txBody>
          <a:bodyPr vert="horz" lIns="91440" tIns="45720" rIns="91440" bIns="45720" rtlCol="0"/>
          <a:lstStyle>
            <a:lvl1pPr algn="l" eaLnBrk="1" fontAlgn="auto" hangingPunct="1">
              <a:spcBef>
                <a:spcPts val="0"/>
              </a:spcBef>
              <a:spcAft>
                <a:spcPts val="0"/>
              </a:spcAft>
              <a:defRPr sz="1200" dirty="0">
                <a:latin typeface="+mn-lt"/>
                <a:ea typeface="+mn-ea"/>
              </a:defRPr>
            </a:lvl1pPr>
          </a:lstStyle>
          <a:p>
            <a:pPr>
              <a:defRPr/>
            </a:pPr>
            <a:endParaRPr lang="zh-CN" altLang="en-US"/>
          </a:p>
        </p:txBody>
      </p:sp>
      <p:sp>
        <p:nvSpPr>
          <p:cNvPr id="3" name="日期占位符 2"/>
          <p:cNvSpPr>
            <a:spLocks noGrp="1"/>
          </p:cNvSpPr>
          <p:nvPr>
            <p:ph type="dt" sz="quarter" idx="1"/>
          </p:nvPr>
        </p:nvSpPr>
        <p:spPr>
          <a:xfrm>
            <a:off x="5180013" y="0"/>
            <a:ext cx="3962400" cy="344488"/>
          </a:xfrm>
          <a:prstGeom prst="rect">
            <a:avLst/>
          </a:prstGeom>
        </p:spPr>
        <p:txBody>
          <a:bodyPr vert="horz" lIns="91440" tIns="45720" rIns="91440" bIns="45720" rtlCol="0"/>
          <a:lstStyle>
            <a:lvl1pPr algn="r" eaLnBrk="1" fontAlgn="auto" hangingPunct="1">
              <a:spcBef>
                <a:spcPts val="0"/>
              </a:spcBef>
              <a:spcAft>
                <a:spcPts val="0"/>
              </a:spcAft>
              <a:defRPr sz="1200" smtClean="0">
                <a:latin typeface="+mn-lt"/>
                <a:ea typeface="+mn-ea"/>
              </a:defRPr>
            </a:lvl1pPr>
          </a:lstStyle>
          <a:p>
            <a:pPr>
              <a:defRPr/>
            </a:pPr>
            <a:fld id="{DCA97B23-63F3-42FA-B3E4-083C328AC0DA}" type="datetimeFigureOut">
              <a:rPr lang="zh-CN" altLang="en-US"/>
            </a:fld>
            <a:endParaRPr lang="zh-CN" altLang="en-US" dirty="0"/>
          </a:p>
        </p:txBody>
      </p:sp>
      <p:sp>
        <p:nvSpPr>
          <p:cNvPr id="4" name="页脚占位符 3"/>
          <p:cNvSpPr>
            <a:spLocks noGrp="1"/>
          </p:cNvSpPr>
          <p:nvPr>
            <p:ph type="ftr" sz="quarter" idx="2"/>
          </p:nvPr>
        </p:nvSpPr>
        <p:spPr>
          <a:xfrm>
            <a:off x="0" y="6513513"/>
            <a:ext cx="3962400" cy="344487"/>
          </a:xfrm>
          <a:prstGeom prst="rect">
            <a:avLst/>
          </a:prstGeom>
        </p:spPr>
        <p:txBody>
          <a:bodyPr vert="horz" lIns="91440" tIns="45720" rIns="91440" bIns="45720" rtlCol="0" anchor="b"/>
          <a:lstStyle>
            <a:lvl1pPr algn="l" eaLnBrk="1" fontAlgn="auto" hangingPunct="1">
              <a:spcBef>
                <a:spcPts val="0"/>
              </a:spcBef>
              <a:spcAft>
                <a:spcPts val="0"/>
              </a:spcAft>
              <a:defRPr sz="1200" dirty="0">
                <a:latin typeface="+mn-lt"/>
                <a:ea typeface="+mn-ea"/>
              </a:defRPr>
            </a:lvl1pPr>
          </a:lstStyle>
          <a:p>
            <a:pPr>
              <a:defRPr/>
            </a:pPr>
            <a:endParaRPr lang="zh-CN" altLang="en-US"/>
          </a:p>
        </p:txBody>
      </p:sp>
      <p:sp>
        <p:nvSpPr>
          <p:cNvPr id="5" name="灯片编号占位符 4"/>
          <p:cNvSpPr>
            <a:spLocks noGrp="1"/>
          </p:cNvSpPr>
          <p:nvPr>
            <p:ph type="sldNum" sz="quarter" idx="3"/>
          </p:nvPr>
        </p:nvSpPr>
        <p:spPr>
          <a:xfrm>
            <a:off x="5180013" y="6513513"/>
            <a:ext cx="3962400" cy="344487"/>
          </a:xfrm>
          <a:prstGeom prst="rect">
            <a:avLst/>
          </a:prstGeom>
        </p:spPr>
        <p:txBody>
          <a:bodyPr vert="horz" lIns="91440" tIns="45720" rIns="91440" bIns="45720" rtlCol="0" anchor="b"/>
          <a:lstStyle>
            <a:lvl1pPr algn="r" eaLnBrk="1" fontAlgn="auto" hangingPunct="1">
              <a:spcBef>
                <a:spcPts val="0"/>
              </a:spcBef>
              <a:spcAft>
                <a:spcPts val="0"/>
              </a:spcAft>
              <a:defRPr sz="1200" smtClean="0">
                <a:latin typeface="+mn-lt"/>
                <a:ea typeface="+mn-ea"/>
              </a:defRPr>
            </a:lvl1pPr>
          </a:lstStyle>
          <a:p>
            <a:pPr>
              <a:defRPr/>
            </a:pPr>
            <a:fld id="{F28056A5-3B20-4380-9754-293D2DF488B9}" type="slidenum">
              <a:rPr lang="zh-CN" altLang="en-US"/>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962400" cy="344488"/>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5180013" y="0"/>
            <a:ext cx="3962400" cy="344488"/>
          </a:xfrm>
          <a:prstGeom prst="rect">
            <a:avLst/>
          </a:prstGeom>
        </p:spPr>
        <p:txBody>
          <a:bodyPr vert="horz" lIns="91440" tIns="45720" rIns="91440" bIns="45720" rtlCol="0"/>
          <a:lstStyle>
            <a:lvl1pPr algn="r" eaLnBrk="1" fontAlgn="auto" hangingPunct="1">
              <a:spcBef>
                <a:spcPts val="0"/>
              </a:spcBef>
              <a:spcAft>
                <a:spcPts val="0"/>
              </a:spcAft>
              <a:defRPr sz="1200" smtClean="0">
                <a:latin typeface="+mn-lt"/>
                <a:ea typeface="+mn-ea"/>
              </a:defRPr>
            </a:lvl1pPr>
          </a:lstStyle>
          <a:p>
            <a:pPr>
              <a:defRPr/>
            </a:pPr>
            <a:fld id="{F865A9BE-0C31-49B9-A48B-104E3AB9A8BA}" type="datetimeFigureOut">
              <a:rPr lang="zh-CN" altLang="en-US"/>
            </a:fld>
            <a:endParaRPr lang="zh-CN" altLang="en-US"/>
          </a:p>
        </p:txBody>
      </p:sp>
      <p:sp>
        <p:nvSpPr>
          <p:cNvPr id="4" name="幻灯片图像占位符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zh-CN" altLang="en-US" noProof="0"/>
              <a:t>单击此处编辑母版文本样式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zh-CN" altLang="en-US" noProof="0"/>
          </a:p>
        </p:txBody>
      </p:sp>
      <p:sp>
        <p:nvSpPr>
          <p:cNvPr id="6" name="页脚占位符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eaLnBrk="1" fontAlgn="auto" hangingPunct="1">
              <a:spcBef>
                <a:spcPts val="0"/>
              </a:spcBef>
              <a:spcAft>
                <a:spcPts val="0"/>
              </a:spcAft>
              <a:defRPr sz="1200" smtClean="0">
                <a:latin typeface="+mn-lt"/>
                <a:ea typeface="+mn-ea"/>
              </a:defRPr>
            </a:lvl1pPr>
          </a:lstStyle>
          <a:p>
            <a:pPr>
              <a:defRPr/>
            </a:pPr>
            <a:fld id="{824F2E6B-ADF8-400B-8F6E-D504FDB74303}"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4" Type="http://schemas.openxmlformats.org/officeDocument/2006/relationships/image" Target="../media/image3.jpeg"/><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4" name="矩形 3"/>
          <p:cNvSpPr/>
          <p:nvPr/>
        </p:nvSpPr>
        <p:spPr>
          <a:xfrm>
            <a:off x="0" y="0"/>
            <a:ext cx="12192000" cy="6972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5" name="矩形 4"/>
          <p:cNvSpPr/>
          <p:nvPr/>
        </p:nvSpPr>
        <p:spPr>
          <a:xfrm>
            <a:off x="0" y="2363788"/>
            <a:ext cx="7883525" cy="2586037"/>
          </a:xfrm>
          <a:prstGeom prst="rect">
            <a:avLst/>
          </a:prstGeom>
          <a:solidFill>
            <a:srgbClr val="CC2A1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pic>
        <p:nvPicPr>
          <p:cNvPr id="6" name="图片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17563" y="2363788"/>
            <a:ext cx="10058400" cy="2586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标题 1"/>
          <p:cNvSpPr>
            <a:spLocks noGrp="1"/>
          </p:cNvSpPr>
          <p:nvPr>
            <p:ph type="ctrTitle"/>
          </p:nvPr>
        </p:nvSpPr>
        <p:spPr>
          <a:xfrm>
            <a:off x="1028700" y="2778288"/>
            <a:ext cx="9144000" cy="2012950"/>
          </a:xfrm>
        </p:spPr>
        <p:txBody>
          <a:bodyPr>
            <a:normAutofit/>
          </a:bodyPr>
          <a:lstStyle>
            <a:lvl1pPr algn="r">
              <a:lnSpc>
                <a:spcPct val="100000"/>
              </a:lnSpc>
              <a:defRPr sz="4400">
                <a:solidFill>
                  <a:schemeClr val="bg1"/>
                </a:solidFill>
                <a:latin typeface="微软雅黑" panose="020B0503020204020204" pitchFamily="34" charset="-122"/>
                <a:ea typeface="微软雅黑" panose="020B0503020204020204" pitchFamily="34" charset="-122"/>
              </a:defRPr>
            </a:lvl1pPr>
          </a:lstStyle>
          <a:p>
            <a:r>
              <a:rPr lang="zh-CN" altLang="en-US"/>
              <a:t>单击此处编辑母版标题样式</a:t>
            </a:r>
            <a:endParaRPr lang="zh-CN" altLang="en-US" dirty="0"/>
          </a:p>
        </p:txBody>
      </p:sp>
      <p:sp>
        <p:nvSpPr>
          <p:cNvPr id="3" name="副标题 2"/>
          <p:cNvSpPr>
            <a:spLocks noGrp="1"/>
          </p:cNvSpPr>
          <p:nvPr>
            <p:ph type="subTitle" idx="1"/>
          </p:nvPr>
        </p:nvSpPr>
        <p:spPr>
          <a:xfrm>
            <a:off x="1028700" y="3649663"/>
            <a:ext cx="9144000" cy="1655762"/>
          </a:xfrm>
        </p:spPr>
        <p:txBody>
          <a:bodyPr/>
          <a:lstStyle>
            <a:lvl1pPr marL="0" indent="0" algn="r">
              <a:buNone/>
              <a:defRPr sz="2400">
                <a:solidFill>
                  <a:schemeClr val="bg1"/>
                </a:solidFill>
                <a:latin typeface="微软雅黑" panose="020B0503020204020204" pitchFamily="34" charset="-122"/>
                <a:ea typeface="微软雅黑" panose="020B0503020204020204" pitchFamily="34" charset="-122"/>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3" name="内容占位符 2"/>
          <p:cNvSpPr>
            <a:spLocks noGrp="1"/>
          </p:cNvSpPr>
          <p:nvPr>
            <p:ph idx="1"/>
          </p:nvPr>
        </p:nvSpPr>
        <p:spPr>
          <a:xfrm>
            <a:off x="761999" y="1391233"/>
            <a:ext cx="5742318" cy="4742148"/>
          </a:xfrm>
        </p:spPr>
        <p:txBody>
          <a:bodyPr>
            <a:normAutofit/>
          </a:bodyPr>
          <a:lstStyle>
            <a:lvl1pPr marL="0" indent="457200" algn="just">
              <a:lnSpc>
                <a:spcPct val="200000"/>
              </a:lnSpc>
              <a:buNone/>
              <a:defRPr sz="1600">
                <a:latin typeface="微软雅黑" panose="020B0503020204020204" pitchFamily="34" charset="-122"/>
                <a:ea typeface="微软雅黑" panose="020B0503020204020204" pitchFamily="34" charset="-122"/>
              </a:defRPr>
            </a:lvl1pPr>
          </a:lstStyle>
          <a:p>
            <a:pPr lvl="0"/>
            <a:r>
              <a:rPr lang="zh-CN" altLang="en-US"/>
              <a:t>单击此处编辑母版文本样式</a:t>
            </a:r>
            <a:endParaRPr lang="zh-CN" altLang="en-US"/>
          </a:p>
        </p:txBody>
      </p:sp>
      <p:sp>
        <p:nvSpPr>
          <p:cNvPr id="5" name="标题占位符 1"/>
          <p:cNvSpPr>
            <a:spLocks noGrp="1"/>
          </p:cNvSpPr>
          <p:nvPr>
            <p:ph type="title"/>
          </p:nvPr>
        </p:nvSpPr>
        <p:spPr>
          <a:xfrm>
            <a:off x="838200" y="511771"/>
            <a:ext cx="10515600" cy="549272"/>
          </a:xfrm>
          <a:prstGeom prst="rect">
            <a:avLst/>
          </a:prstGeom>
        </p:spPr>
        <p:txBody>
          <a:bodyPr rtlCol="0">
            <a:normAutofit/>
          </a:bodyPr>
          <a:lstStyle>
            <a:lvl1pPr>
              <a:defRPr/>
            </a:lvl1pPr>
          </a:lstStyle>
          <a:p>
            <a:r>
              <a:rPr lang="zh-CN" altLang="en-US"/>
              <a:t>单击此处编辑母版标题样式</a:t>
            </a:r>
            <a:endParaRPr lang="zh-CN" altLang="en-US" dirty="0"/>
          </a:p>
        </p:txBody>
      </p:sp>
      <p:sp>
        <p:nvSpPr>
          <p:cNvPr id="4" name="灯片编号占位符 5"/>
          <p:cNvSpPr>
            <a:spLocks noGrp="1"/>
          </p:cNvSpPr>
          <p:nvPr>
            <p:ph type="sldNum" sz="quarter" idx="10"/>
          </p:nvPr>
        </p:nvSpPr>
        <p:spPr/>
        <p:txBody>
          <a:bodyPr/>
          <a:lstStyle>
            <a:lvl1pPr>
              <a:defRPr/>
            </a:lvl1pPr>
          </a:lstStyle>
          <a:p>
            <a:pPr>
              <a:defRPr/>
            </a:pPr>
            <a:fld id="{E8EC6320-EF9A-4CFA-B7AF-6E848BC207CF}" type="slidenum">
              <a:rPr lang="zh-CN" altLang="en-US"/>
            </a:fld>
            <a:endParaRPr lang="zh-CN" altLang="en-US"/>
          </a:p>
        </p:txBody>
      </p:sp>
      <p:sp>
        <p:nvSpPr>
          <p:cNvPr id="2" name="文本框 1"/>
          <p:cNvSpPr txBox="1"/>
          <p:nvPr userDrawn="1"/>
        </p:nvSpPr>
        <p:spPr>
          <a:xfrm>
            <a:off x="519440" y="6444044"/>
            <a:ext cx="3416320" cy="369332"/>
          </a:xfrm>
          <a:prstGeom prst="rect">
            <a:avLst/>
          </a:prstGeom>
          <a:noFill/>
        </p:spPr>
        <p:txBody>
          <a:bodyPr wrap="none" rtlCol="0">
            <a:spAutoFit/>
          </a:bodyPr>
          <a:lstStyle/>
          <a:p>
            <a:r>
              <a:rPr lang="zh-CN" altLang="en-US" dirty="0">
                <a:solidFill>
                  <a:schemeClr val="bg1"/>
                </a:solidFill>
              </a:rPr>
              <a:t>湖北省土地估价与登记代理协会</a:t>
            </a:r>
            <a:endParaRPr lang="zh-CN" altLang="en-US" dirty="0">
              <a:solidFill>
                <a:schemeClr val="bg1"/>
              </a:solidFill>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
        <p:nvSpPr>
          <p:cNvPr id="8" name="内容占位符 2"/>
          <p:cNvSpPr>
            <a:spLocks noGrp="1"/>
          </p:cNvSpPr>
          <p:nvPr>
            <p:ph idx="1"/>
          </p:nvPr>
        </p:nvSpPr>
        <p:spPr>
          <a:xfrm>
            <a:off x="761999" y="1391233"/>
            <a:ext cx="10158537" cy="2485442"/>
          </a:xfrm>
        </p:spPr>
        <p:txBody>
          <a:bodyPr>
            <a:normAutofit/>
          </a:bodyPr>
          <a:lstStyle>
            <a:lvl1pPr marL="0" marR="0" indent="457200" algn="just" defTabSz="914400" rtl="0" eaLnBrk="1" fontAlgn="auto" latinLnBrk="0" hangingPunct="1">
              <a:lnSpc>
                <a:spcPct val="200000"/>
              </a:lnSpc>
              <a:spcBef>
                <a:spcPts val="1000"/>
              </a:spcBef>
              <a:spcAft>
                <a:spcPts val="0"/>
              </a:spcAft>
              <a:buClrTx/>
              <a:buSzTx/>
              <a:buFont typeface="Arial" panose="020B0604020202020204" pitchFamily="34" charset="0"/>
              <a:buNone/>
              <a:defRPr sz="1600">
                <a:latin typeface="微软雅黑" panose="020B0503020204020204" pitchFamily="34" charset="-122"/>
                <a:ea typeface="微软雅黑" panose="020B0503020204020204" pitchFamily="34" charset="-122"/>
              </a:defRPr>
            </a:lvl1pPr>
          </a:lstStyle>
          <a:p>
            <a:pPr lvl="0"/>
            <a:r>
              <a:rPr lang="zh-CN" altLang="en-US"/>
              <a:t>单击此处编辑母版文本样式</a:t>
            </a:r>
            <a:endParaRPr lang="zh-CN" altLang="en-US"/>
          </a:p>
        </p:txBody>
      </p:sp>
      <p:sp>
        <p:nvSpPr>
          <p:cNvPr id="9" name="标题占位符 1"/>
          <p:cNvSpPr>
            <a:spLocks noGrp="1"/>
          </p:cNvSpPr>
          <p:nvPr>
            <p:ph type="title"/>
          </p:nvPr>
        </p:nvSpPr>
        <p:spPr>
          <a:xfrm>
            <a:off x="838200" y="511771"/>
            <a:ext cx="10515600" cy="549272"/>
          </a:xfrm>
          <a:prstGeom prst="rect">
            <a:avLst/>
          </a:prstGeom>
        </p:spPr>
        <p:txBody>
          <a:bodyPr rtlCol="0">
            <a:normAutofit/>
          </a:bodyPr>
          <a:lstStyle/>
          <a:p>
            <a:r>
              <a:rPr lang="zh-CN" altLang="en-US"/>
              <a:t>单击此处编辑母版标题样式</a:t>
            </a:r>
            <a:endParaRPr lang="zh-CN" altLang="en-US" dirty="0"/>
          </a:p>
        </p:txBody>
      </p:sp>
      <p:sp>
        <p:nvSpPr>
          <p:cNvPr id="4" name="灯片编号占位符 5"/>
          <p:cNvSpPr>
            <a:spLocks noGrp="1"/>
          </p:cNvSpPr>
          <p:nvPr>
            <p:ph type="sldNum" sz="quarter" idx="10"/>
          </p:nvPr>
        </p:nvSpPr>
        <p:spPr/>
        <p:txBody>
          <a:bodyPr/>
          <a:lstStyle>
            <a:lvl1pPr>
              <a:defRPr/>
            </a:lvl1pPr>
          </a:lstStyle>
          <a:p>
            <a:pPr>
              <a:defRPr/>
            </a:pPr>
            <a:fld id="{8FD03CC9-3530-4513-B7BF-AF10E436A4A2}" type="slidenum">
              <a:rPr lang="zh-CN" altLang="en-US"/>
            </a:fld>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
        <p:nvSpPr>
          <p:cNvPr id="6" name="标题占位符 1"/>
          <p:cNvSpPr>
            <a:spLocks noGrp="1"/>
          </p:cNvSpPr>
          <p:nvPr>
            <p:ph type="title"/>
          </p:nvPr>
        </p:nvSpPr>
        <p:spPr>
          <a:xfrm>
            <a:off x="838200" y="511771"/>
            <a:ext cx="10515600" cy="549272"/>
          </a:xfrm>
          <a:prstGeom prst="rect">
            <a:avLst/>
          </a:prstGeom>
        </p:spPr>
        <p:txBody>
          <a:bodyPr rtlCol="0">
            <a:normAutofit/>
          </a:bodyPr>
          <a:lstStyle/>
          <a:p>
            <a:r>
              <a:rPr lang="zh-CN" altLang="en-US"/>
              <a:t>单击此处编辑母版标题样式</a:t>
            </a:r>
            <a:endParaRPr lang="zh-CN" altLang="en-US" dirty="0"/>
          </a:p>
        </p:txBody>
      </p:sp>
      <p:sp>
        <p:nvSpPr>
          <p:cNvPr id="3" name="灯片编号占位符 5"/>
          <p:cNvSpPr>
            <a:spLocks noGrp="1"/>
          </p:cNvSpPr>
          <p:nvPr>
            <p:ph type="sldNum" sz="quarter" idx="10"/>
          </p:nvPr>
        </p:nvSpPr>
        <p:spPr/>
        <p:txBody>
          <a:bodyPr/>
          <a:lstStyle>
            <a:lvl1pPr>
              <a:defRPr/>
            </a:lvl1pPr>
          </a:lstStyle>
          <a:p>
            <a:pPr>
              <a:defRPr/>
            </a:pPr>
            <a:fld id="{8269EE15-A126-457C-A03C-805B2AAEB64E}" type="slidenum">
              <a:rPr lang="zh-CN" altLang="en-US"/>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矩形 1"/>
          <p:cNvSpPr/>
          <p:nvPr/>
        </p:nvSpPr>
        <p:spPr>
          <a:xfrm>
            <a:off x="0" y="0"/>
            <a:ext cx="12192000" cy="6972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pic>
        <p:nvPicPr>
          <p:cNvPr id="3" name="图片 10"/>
          <p:cNvPicPr>
            <a:picLocks noChangeAspect="1"/>
          </p:cNvPicPr>
          <p:nvPr/>
        </p:nvPicPr>
        <p:blipFill>
          <a:blip r:embed="rId2">
            <a:extLst>
              <a:ext uri="{28A0092B-C50C-407E-A947-70E740481C1C}">
                <a14:useLocalDpi xmlns:a14="http://schemas.microsoft.com/office/drawing/2010/main" val="0"/>
              </a:ext>
            </a:extLst>
          </a:blip>
          <a:srcRect l="11925"/>
          <a:stretch>
            <a:fillRect/>
          </a:stretch>
        </p:blipFill>
        <p:spPr bwMode="auto">
          <a:xfrm>
            <a:off x="-25400" y="1149350"/>
            <a:ext cx="8797925" cy="256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图片 1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0863" y="342900"/>
            <a:ext cx="1652587"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文本占位符 2"/>
          <p:cNvSpPr txBox="1"/>
          <p:nvPr/>
        </p:nvSpPr>
        <p:spPr>
          <a:xfrm>
            <a:off x="2509838" y="404813"/>
            <a:ext cx="4665662" cy="461962"/>
          </a:xfrm>
          <a:prstGeom prst="rect">
            <a:avLst/>
          </a:prstGeom>
        </p:spPr>
        <p:txBody>
          <a:bodyPr/>
          <a:lstStyle>
            <a:defPPr>
              <a:defRPr lang="zh-CN"/>
            </a:defPPr>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defRPr sz="1400" kern="1200">
                <a:solidFill>
                  <a:schemeClr val="bg1"/>
                </a:solidFill>
                <a:latin typeface="微软雅黑" panose="020B0503020204020204" pitchFamily="34" charset="-122"/>
                <a:ea typeface="微软雅黑" panose="020B0503020204020204" pitchFamily="34" charset="-122"/>
                <a:cs typeface="+mn-cs"/>
              </a:defRPr>
            </a:lvl1pPr>
            <a:lvl2pPr marL="457200" indent="0" algn="l" defTabSz="914400" rtl="0" eaLnBrk="1" latinLnBrk="0" hangingPunct="1">
              <a:buNone/>
              <a:defRPr sz="2000" kern="1200">
                <a:solidFill>
                  <a:schemeClr val="tx1">
                    <a:tint val="75000"/>
                  </a:schemeClr>
                </a:solidFill>
                <a:latin typeface="+mn-lt"/>
                <a:ea typeface="+mn-ea"/>
                <a:cs typeface="+mn-cs"/>
              </a:defRPr>
            </a:lvl2pPr>
            <a:lvl3pPr marL="914400" indent="0" algn="l" defTabSz="914400" rtl="0" eaLnBrk="1" latinLnBrk="0" hangingPunct="1">
              <a:buNone/>
              <a:defRPr sz="1800" kern="1200">
                <a:solidFill>
                  <a:schemeClr val="tx1">
                    <a:tint val="75000"/>
                  </a:schemeClr>
                </a:solidFill>
                <a:latin typeface="+mn-lt"/>
                <a:ea typeface="+mn-ea"/>
                <a:cs typeface="+mn-cs"/>
              </a:defRPr>
            </a:lvl3pPr>
            <a:lvl4pPr marL="1371600" indent="0" algn="l" defTabSz="914400" rtl="0" eaLnBrk="1" latinLnBrk="0" hangingPunct="1">
              <a:buNone/>
              <a:defRPr sz="1600" kern="1200">
                <a:solidFill>
                  <a:schemeClr val="tx1">
                    <a:tint val="75000"/>
                  </a:schemeClr>
                </a:solidFill>
                <a:latin typeface="+mn-lt"/>
                <a:ea typeface="+mn-ea"/>
                <a:cs typeface="+mn-cs"/>
              </a:defRPr>
            </a:lvl4pPr>
            <a:lvl5pPr marL="1828800" indent="0" algn="l" defTabSz="914400" rtl="0" eaLnBrk="1" latinLnBrk="0" hangingPunct="1">
              <a:buNone/>
              <a:defRPr sz="1600" kern="1200">
                <a:solidFill>
                  <a:schemeClr val="tx1">
                    <a:tint val="75000"/>
                  </a:schemeClr>
                </a:solidFill>
                <a:latin typeface="+mn-lt"/>
                <a:ea typeface="+mn-ea"/>
                <a:cs typeface="+mn-cs"/>
              </a:defRPr>
            </a:lvl5pPr>
            <a:lvl6pPr marL="2286000" indent="0" algn="l" defTabSz="914400" rtl="0" eaLnBrk="1" latinLnBrk="0" hangingPunct="1">
              <a:buNone/>
              <a:defRPr sz="1600" kern="1200">
                <a:solidFill>
                  <a:schemeClr val="tx1">
                    <a:tint val="75000"/>
                  </a:schemeClr>
                </a:solidFill>
                <a:latin typeface="+mn-lt"/>
                <a:ea typeface="+mn-ea"/>
                <a:cs typeface="+mn-cs"/>
              </a:defRPr>
            </a:lvl6pPr>
            <a:lvl7pPr marL="2743200" indent="0" algn="l" defTabSz="914400" rtl="0" eaLnBrk="1" latinLnBrk="0" hangingPunct="1">
              <a:buNone/>
              <a:defRPr sz="1600" kern="1200">
                <a:solidFill>
                  <a:schemeClr val="tx1">
                    <a:tint val="75000"/>
                  </a:schemeClr>
                </a:solidFill>
                <a:latin typeface="+mn-lt"/>
                <a:ea typeface="+mn-ea"/>
                <a:cs typeface="+mn-cs"/>
              </a:defRPr>
            </a:lvl7pPr>
            <a:lvl8pPr marL="3200400" indent="0" algn="l" defTabSz="914400" rtl="0" eaLnBrk="1" latinLnBrk="0" hangingPunct="1">
              <a:buNone/>
              <a:defRPr sz="1600" kern="1200">
                <a:solidFill>
                  <a:schemeClr val="tx1">
                    <a:tint val="75000"/>
                  </a:schemeClr>
                </a:solidFill>
                <a:latin typeface="+mn-lt"/>
                <a:ea typeface="+mn-ea"/>
                <a:cs typeface="+mn-cs"/>
              </a:defRPr>
            </a:lvl8pPr>
            <a:lvl9pPr marL="3657600" indent="0" algn="l" defTabSz="914400" rtl="0" eaLnBrk="1" latinLnBrk="0" hangingPunct="1">
              <a:buNone/>
              <a:defRPr sz="1600" kern="1200">
                <a:solidFill>
                  <a:schemeClr val="tx1">
                    <a:tint val="75000"/>
                  </a:schemeClr>
                </a:solidFill>
                <a:latin typeface="+mn-lt"/>
                <a:ea typeface="+mn-ea"/>
                <a:cs typeface="+mn-cs"/>
              </a:defRPr>
            </a:lvl9pPr>
          </a:lstStyle>
          <a:p>
            <a:pPr marL="171450" indent="-171450">
              <a:lnSpc>
                <a:spcPts val="1680"/>
              </a:lnSpc>
              <a:buClr>
                <a:srgbClr val="CC2A1E"/>
              </a:buClr>
              <a:buFont typeface="Arial" panose="020B0604020202020204" pitchFamily="34" charset="0"/>
              <a:buChar char="•"/>
              <a:defRPr/>
            </a:pPr>
            <a:r>
              <a:rPr lang="zh-CN" altLang="zh-CN" sz="1200" dirty="0">
                <a:solidFill>
                  <a:schemeClr val="bg1">
                    <a:lumMod val="50000"/>
                  </a:schemeClr>
                </a:solidFill>
              </a:rPr>
              <a:t>地址：武汉中央商务区淮海路泛海国际</a:t>
            </a:r>
            <a:r>
              <a:rPr lang="en-US" altLang="zh-CN" sz="1200" dirty="0">
                <a:solidFill>
                  <a:schemeClr val="bg1">
                    <a:lumMod val="50000"/>
                  </a:schemeClr>
                </a:solidFill>
              </a:rPr>
              <a:t>SOHO</a:t>
            </a:r>
            <a:r>
              <a:rPr lang="zh-CN" altLang="zh-CN" sz="1200" dirty="0">
                <a:solidFill>
                  <a:schemeClr val="bg1">
                    <a:lumMod val="50000"/>
                  </a:schemeClr>
                </a:solidFill>
              </a:rPr>
              <a:t>城</a:t>
            </a:r>
            <a:r>
              <a:rPr lang="en-US" altLang="zh-CN" sz="1200" dirty="0">
                <a:solidFill>
                  <a:schemeClr val="bg1">
                    <a:lumMod val="50000"/>
                  </a:schemeClr>
                </a:solidFill>
              </a:rPr>
              <a:t>2</a:t>
            </a:r>
            <a:r>
              <a:rPr lang="zh-CN" altLang="zh-CN" sz="1200" dirty="0">
                <a:solidFill>
                  <a:schemeClr val="bg1">
                    <a:lumMod val="50000"/>
                  </a:schemeClr>
                </a:solidFill>
              </a:rPr>
              <a:t>号楼</a:t>
            </a:r>
            <a:r>
              <a:rPr lang="en-US" altLang="zh-CN" sz="1200" dirty="0">
                <a:solidFill>
                  <a:schemeClr val="bg1">
                    <a:lumMod val="50000"/>
                  </a:schemeClr>
                </a:solidFill>
              </a:rPr>
              <a:t>13</a:t>
            </a:r>
            <a:r>
              <a:rPr lang="zh-CN" altLang="zh-CN" sz="1200" dirty="0">
                <a:solidFill>
                  <a:schemeClr val="bg1">
                    <a:lumMod val="50000"/>
                  </a:schemeClr>
                </a:solidFill>
              </a:rPr>
              <a:t>、</a:t>
            </a:r>
            <a:r>
              <a:rPr lang="en-US" altLang="zh-CN" sz="1200" dirty="0">
                <a:solidFill>
                  <a:schemeClr val="bg1">
                    <a:lumMod val="50000"/>
                  </a:schemeClr>
                </a:solidFill>
              </a:rPr>
              <a:t>14</a:t>
            </a:r>
            <a:r>
              <a:rPr lang="zh-CN" altLang="zh-CN" sz="1200" dirty="0">
                <a:solidFill>
                  <a:schemeClr val="bg1">
                    <a:lumMod val="50000"/>
                  </a:schemeClr>
                </a:solidFill>
              </a:rPr>
              <a:t>层</a:t>
            </a:r>
            <a:endParaRPr lang="zh-CN" altLang="zh-CN" sz="1200" dirty="0">
              <a:solidFill>
                <a:schemeClr val="bg1">
                  <a:lumMod val="50000"/>
                </a:schemeClr>
              </a:solidFill>
            </a:endParaRPr>
          </a:p>
        </p:txBody>
      </p:sp>
      <p:sp>
        <p:nvSpPr>
          <p:cNvPr id="6" name="标题 1"/>
          <p:cNvSpPr txBox="1"/>
          <p:nvPr/>
        </p:nvSpPr>
        <p:spPr>
          <a:xfrm>
            <a:off x="1152525" y="1763713"/>
            <a:ext cx="6961188" cy="1338262"/>
          </a:xfrm>
          <a:prstGeom prst="rect">
            <a:avLst/>
          </a:prstGeom>
          <a:noFill/>
        </p:spPr>
        <p:txBody>
          <a:bodyPr>
            <a:normAutofit lnSpcReduction="10000"/>
          </a:bodyPr>
          <a:lstStyle>
            <a:lvl1pPr algn="ctr" defTabSz="914400" rtl="0" eaLnBrk="1" latinLnBrk="0" hangingPunct="1">
              <a:lnSpc>
                <a:spcPct val="90000"/>
              </a:lnSpc>
              <a:spcBef>
                <a:spcPct val="0"/>
              </a:spcBef>
              <a:buNone/>
              <a:defRPr sz="11000" kern="1200">
                <a:solidFill>
                  <a:srgbClr val="BB2923"/>
                </a:solidFill>
                <a:latin typeface="微软雅黑" panose="020B0503020204020204" pitchFamily="34" charset="-122"/>
                <a:ea typeface="微软雅黑" panose="020B0503020204020204" pitchFamily="34" charset="-122"/>
                <a:cs typeface="+mj-cs"/>
              </a:defRPr>
            </a:lvl1pPr>
          </a:lstStyle>
          <a:p>
            <a:pPr fontAlgn="auto">
              <a:lnSpc>
                <a:spcPct val="110000"/>
              </a:lnSpc>
              <a:spcAft>
                <a:spcPts val="0"/>
              </a:spcAft>
              <a:defRPr/>
            </a:pPr>
            <a:r>
              <a:rPr lang="en-US" altLang="zh-CN" sz="8000" b="1" dirty="0">
                <a:solidFill>
                  <a:schemeClr val="bg1"/>
                </a:solidFill>
              </a:rPr>
              <a:t>THANKS !</a:t>
            </a:r>
            <a:endParaRPr lang="en-US" altLang="zh-CN" sz="8000" b="1" dirty="0">
              <a:solidFill>
                <a:schemeClr val="bg1"/>
              </a:solidFill>
            </a:endParaRPr>
          </a:p>
        </p:txBody>
      </p:sp>
      <p:pic>
        <p:nvPicPr>
          <p:cNvPr id="7" name="图片 19"/>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024938" y="1103313"/>
            <a:ext cx="1420812" cy="141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文本占位符 2"/>
          <p:cNvSpPr txBox="1"/>
          <p:nvPr/>
        </p:nvSpPr>
        <p:spPr>
          <a:xfrm>
            <a:off x="1558925" y="5549900"/>
            <a:ext cx="4305300" cy="855663"/>
          </a:xfrm>
          <a:prstGeom prst="rect">
            <a:avLst/>
          </a:prstGeom>
        </p:spPr>
        <p:txBody>
          <a:bodyPr/>
          <a:lstStyle>
            <a:defPPr>
              <a:defRPr lang="zh-CN"/>
            </a:defPPr>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defRPr sz="1400" kern="1200">
                <a:solidFill>
                  <a:schemeClr val="bg1"/>
                </a:solidFill>
                <a:latin typeface="微软雅黑" panose="020B0503020204020204" pitchFamily="34" charset="-122"/>
                <a:ea typeface="微软雅黑" panose="020B0503020204020204" pitchFamily="34" charset="-122"/>
                <a:cs typeface="+mn-cs"/>
              </a:defRPr>
            </a:lvl1pPr>
            <a:lvl2pPr marL="457200" indent="0" algn="l" defTabSz="914400" rtl="0" eaLnBrk="1" latinLnBrk="0" hangingPunct="1">
              <a:buNone/>
              <a:defRPr sz="2000" kern="1200">
                <a:solidFill>
                  <a:schemeClr val="tx1">
                    <a:tint val="75000"/>
                  </a:schemeClr>
                </a:solidFill>
                <a:latin typeface="+mn-lt"/>
                <a:ea typeface="+mn-ea"/>
                <a:cs typeface="+mn-cs"/>
              </a:defRPr>
            </a:lvl2pPr>
            <a:lvl3pPr marL="914400" indent="0" algn="l" defTabSz="914400" rtl="0" eaLnBrk="1" latinLnBrk="0" hangingPunct="1">
              <a:buNone/>
              <a:defRPr sz="1800" kern="1200">
                <a:solidFill>
                  <a:schemeClr val="tx1">
                    <a:tint val="75000"/>
                  </a:schemeClr>
                </a:solidFill>
                <a:latin typeface="+mn-lt"/>
                <a:ea typeface="+mn-ea"/>
                <a:cs typeface="+mn-cs"/>
              </a:defRPr>
            </a:lvl3pPr>
            <a:lvl4pPr marL="1371600" indent="0" algn="l" defTabSz="914400" rtl="0" eaLnBrk="1" latinLnBrk="0" hangingPunct="1">
              <a:buNone/>
              <a:defRPr sz="1600" kern="1200">
                <a:solidFill>
                  <a:schemeClr val="tx1">
                    <a:tint val="75000"/>
                  </a:schemeClr>
                </a:solidFill>
                <a:latin typeface="+mn-lt"/>
                <a:ea typeface="+mn-ea"/>
                <a:cs typeface="+mn-cs"/>
              </a:defRPr>
            </a:lvl4pPr>
            <a:lvl5pPr marL="1828800" indent="0" algn="l" defTabSz="914400" rtl="0" eaLnBrk="1" latinLnBrk="0" hangingPunct="1">
              <a:buNone/>
              <a:defRPr sz="1600" kern="1200">
                <a:solidFill>
                  <a:schemeClr val="tx1">
                    <a:tint val="75000"/>
                  </a:schemeClr>
                </a:solidFill>
                <a:latin typeface="+mn-lt"/>
                <a:ea typeface="+mn-ea"/>
                <a:cs typeface="+mn-cs"/>
              </a:defRPr>
            </a:lvl5pPr>
            <a:lvl6pPr marL="2286000" indent="0" algn="l" defTabSz="914400" rtl="0" eaLnBrk="1" latinLnBrk="0" hangingPunct="1">
              <a:buNone/>
              <a:defRPr sz="1600" kern="1200">
                <a:solidFill>
                  <a:schemeClr val="tx1">
                    <a:tint val="75000"/>
                  </a:schemeClr>
                </a:solidFill>
                <a:latin typeface="+mn-lt"/>
                <a:ea typeface="+mn-ea"/>
                <a:cs typeface="+mn-cs"/>
              </a:defRPr>
            </a:lvl6pPr>
            <a:lvl7pPr marL="2743200" indent="0" algn="l" defTabSz="914400" rtl="0" eaLnBrk="1" latinLnBrk="0" hangingPunct="1">
              <a:buNone/>
              <a:defRPr sz="1600" kern="1200">
                <a:solidFill>
                  <a:schemeClr val="tx1">
                    <a:tint val="75000"/>
                  </a:schemeClr>
                </a:solidFill>
                <a:latin typeface="+mn-lt"/>
                <a:ea typeface="+mn-ea"/>
                <a:cs typeface="+mn-cs"/>
              </a:defRPr>
            </a:lvl7pPr>
            <a:lvl8pPr marL="3200400" indent="0" algn="l" defTabSz="914400" rtl="0" eaLnBrk="1" latinLnBrk="0" hangingPunct="1">
              <a:buNone/>
              <a:defRPr sz="1600" kern="1200">
                <a:solidFill>
                  <a:schemeClr val="tx1">
                    <a:tint val="75000"/>
                  </a:schemeClr>
                </a:solidFill>
                <a:latin typeface="+mn-lt"/>
                <a:ea typeface="+mn-ea"/>
                <a:cs typeface="+mn-cs"/>
              </a:defRPr>
            </a:lvl8pPr>
            <a:lvl9pPr marL="3657600" indent="0" algn="l" defTabSz="914400" rtl="0" eaLnBrk="1" latinLnBrk="0" hangingPunct="1">
              <a:buNone/>
              <a:defRPr sz="1600" kern="1200">
                <a:solidFill>
                  <a:schemeClr val="tx1">
                    <a:tint val="75000"/>
                  </a:schemeClr>
                </a:solidFill>
                <a:latin typeface="+mn-lt"/>
                <a:ea typeface="+mn-ea"/>
                <a:cs typeface="+mn-cs"/>
              </a:defRPr>
            </a:lvl9pPr>
          </a:lstStyle>
          <a:p>
            <a:pPr>
              <a:lnSpc>
                <a:spcPts val="1680"/>
              </a:lnSpc>
              <a:spcBef>
                <a:spcPts val="0"/>
              </a:spcBef>
              <a:defRPr/>
            </a:pPr>
            <a:r>
              <a:rPr lang="zh-CN" altLang="zh-CN" sz="1600" b="1" dirty="0">
                <a:solidFill>
                  <a:srgbClr val="CC2A1E"/>
                </a:solidFill>
              </a:rPr>
              <a:t>襄阳分公司</a:t>
            </a:r>
            <a:endParaRPr lang="zh-CN" altLang="zh-CN" sz="1600" b="1" dirty="0">
              <a:solidFill>
                <a:srgbClr val="CC2A1E"/>
              </a:solidFill>
            </a:endParaRPr>
          </a:p>
          <a:p>
            <a:pPr>
              <a:lnSpc>
                <a:spcPts val="1680"/>
              </a:lnSpc>
              <a:defRPr/>
            </a:pPr>
            <a:r>
              <a:rPr lang="zh-CN" altLang="zh-CN" sz="1200" dirty="0">
                <a:solidFill>
                  <a:schemeClr val="tx1"/>
                </a:solidFill>
              </a:rPr>
              <a:t>地址：襄阳市樊城区长虹北路</a:t>
            </a:r>
            <a:r>
              <a:rPr lang="en-US" altLang="zh-CN" sz="1200" dirty="0">
                <a:solidFill>
                  <a:schemeClr val="tx1"/>
                </a:solidFill>
              </a:rPr>
              <a:t>6</a:t>
            </a:r>
            <a:r>
              <a:rPr lang="zh-CN" altLang="zh-CN" sz="1200" dirty="0">
                <a:solidFill>
                  <a:schemeClr val="tx1"/>
                </a:solidFill>
              </a:rPr>
              <a:t>号广景碧云天</a:t>
            </a:r>
            <a:r>
              <a:rPr lang="en-US" altLang="zh-CN" sz="1200" dirty="0">
                <a:solidFill>
                  <a:schemeClr val="tx1"/>
                </a:solidFill>
              </a:rPr>
              <a:t>A</a:t>
            </a:r>
            <a:r>
              <a:rPr lang="zh-CN" altLang="zh-CN" sz="1200" dirty="0">
                <a:solidFill>
                  <a:schemeClr val="tx1"/>
                </a:solidFill>
              </a:rPr>
              <a:t>座</a:t>
            </a:r>
            <a:r>
              <a:rPr lang="en-US" altLang="zh-CN" sz="1200" dirty="0">
                <a:solidFill>
                  <a:schemeClr val="tx1"/>
                </a:solidFill>
              </a:rPr>
              <a:t>1101</a:t>
            </a:r>
            <a:r>
              <a:rPr lang="zh-CN" altLang="zh-CN" sz="1200" dirty="0">
                <a:solidFill>
                  <a:schemeClr val="tx1"/>
                </a:solidFill>
              </a:rPr>
              <a:t>室</a:t>
            </a:r>
            <a:endParaRPr lang="zh-CN" altLang="zh-CN" sz="1200" dirty="0">
              <a:solidFill>
                <a:schemeClr val="tx1"/>
              </a:solidFill>
            </a:endParaRPr>
          </a:p>
          <a:p>
            <a:pPr>
              <a:lnSpc>
                <a:spcPts val="1680"/>
              </a:lnSpc>
              <a:spcBef>
                <a:spcPts val="0"/>
              </a:spcBef>
              <a:defRPr/>
            </a:pPr>
            <a:r>
              <a:rPr lang="zh-CN" altLang="zh-CN" sz="1200" dirty="0">
                <a:solidFill>
                  <a:schemeClr val="tx1"/>
                </a:solidFill>
              </a:rPr>
              <a:t>电话：</a:t>
            </a:r>
            <a:r>
              <a:rPr lang="en-US" altLang="zh-CN" sz="1200" dirty="0">
                <a:solidFill>
                  <a:schemeClr val="tx1"/>
                </a:solidFill>
              </a:rPr>
              <a:t>0710-3578178</a:t>
            </a:r>
            <a:endParaRPr lang="zh-CN" altLang="zh-CN" sz="1200" dirty="0">
              <a:solidFill>
                <a:schemeClr val="tx1"/>
              </a:solidFill>
            </a:endParaRPr>
          </a:p>
        </p:txBody>
      </p:sp>
      <p:sp>
        <p:nvSpPr>
          <p:cNvPr id="9" name="文本占位符 2"/>
          <p:cNvSpPr txBox="1"/>
          <p:nvPr/>
        </p:nvSpPr>
        <p:spPr>
          <a:xfrm>
            <a:off x="1558925" y="4129088"/>
            <a:ext cx="3944938" cy="1104900"/>
          </a:xfrm>
          <a:prstGeom prst="rect">
            <a:avLst/>
          </a:prstGeom>
        </p:spPr>
        <p:txBody>
          <a:bodyPr/>
          <a:lstStyle>
            <a:defPPr>
              <a:defRPr lang="zh-CN"/>
            </a:defPPr>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defRPr sz="1400" kern="1200">
                <a:solidFill>
                  <a:schemeClr val="bg1"/>
                </a:solidFill>
                <a:latin typeface="微软雅黑" panose="020B0503020204020204" pitchFamily="34" charset="-122"/>
                <a:ea typeface="微软雅黑" panose="020B0503020204020204" pitchFamily="34" charset="-122"/>
                <a:cs typeface="+mn-cs"/>
              </a:defRPr>
            </a:lvl1pPr>
            <a:lvl2pPr marL="457200" indent="0" algn="l" defTabSz="914400" rtl="0" eaLnBrk="1" latinLnBrk="0" hangingPunct="1">
              <a:buNone/>
              <a:defRPr sz="2000" kern="1200">
                <a:solidFill>
                  <a:schemeClr val="tx1">
                    <a:tint val="75000"/>
                  </a:schemeClr>
                </a:solidFill>
                <a:latin typeface="+mn-lt"/>
                <a:ea typeface="+mn-ea"/>
                <a:cs typeface="+mn-cs"/>
              </a:defRPr>
            </a:lvl2pPr>
            <a:lvl3pPr marL="914400" indent="0" algn="l" defTabSz="914400" rtl="0" eaLnBrk="1" latinLnBrk="0" hangingPunct="1">
              <a:buNone/>
              <a:defRPr sz="1800" kern="1200">
                <a:solidFill>
                  <a:schemeClr val="tx1">
                    <a:tint val="75000"/>
                  </a:schemeClr>
                </a:solidFill>
                <a:latin typeface="+mn-lt"/>
                <a:ea typeface="+mn-ea"/>
                <a:cs typeface="+mn-cs"/>
              </a:defRPr>
            </a:lvl3pPr>
            <a:lvl4pPr marL="1371600" indent="0" algn="l" defTabSz="914400" rtl="0" eaLnBrk="1" latinLnBrk="0" hangingPunct="1">
              <a:buNone/>
              <a:defRPr sz="1600" kern="1200">
                <a:solidFill>
                  <a:schemeClr val="tx1">
                    <a:tint val="75000"/>
                  </a:schemeClr>
                </a:solidFill>
                <a:latin typeface="+mn-lt"/>
                <a:ea typeface="+mn-ea"/>
                <a:cs typeface="+mn-cs"/>
              </a:defRPr>
            </a:lvl4pPr>
            <a:lvl5pPr marL="1828800" indent="0" algn="l" defTabSz="914400" rtl="0" eaLnBrk="1" latinLnBrk="0" hangingPunct="1">
              <a:buNone/>
              <a:defRPr sz="1600" kern="1200">
                <a:solidFill>
                  <a:schemeClr val="tx1">
                    <a:tint val="75000"/>
                  </a:schemeClr>
                </a:solidFill>
                <a:latin typeface="+mn-lt"/>
                <a:ea typeface="+mn-ea"/>
                <a:cs typeface="+mn-cs"/>
              </a:defRPr>
            </a:lvl5pPr>
            <a:lvl6pPr marL="2286000" indent="0" algn="l" defTabSz="914400" rtl="0" eaLnBrk="1" latinLnBrk="0" hangingPunct="1">
              <a:buNone/>
              <a:defRPr sz="1600" kern="1200">
                <a:solidFill>
                  <a:schemeClr val="tx1">
                    <a:tint val="75000"/>
                  </a:schemeClr>
                </a:solidFill>
                <a:latin typeface="+mn-lt"/>
                <a:ea typeface="+mn-ea"/>
                <a:cs typeface="+mn-cs"/>
              </a:defRPr>
            </a:lvl6pPr>
            <a:lvl7pPr marL="2743200" indent="0" algn="l" defTabSz="914400" rtl="0" eaLnBrk="1" latinLnBrk="0" hangingPunct="1">
              <a:buNone/>
              <a:defRPr sz="1600" kern="1200">
                <a:solidFill>
                  <a:schemeClr val="tx1">
                    <a:tint val="75000"/>
                  </a:schemeClr>
                </a:solidFill>
                <a:latin typeface="+mn-lt"/>
                <a:ea typeface="+mn-ea"/>
                <a:cs typeface="+mn-cs"/>
              </a:defRPr>
            </a:lvl7pPr>
            <a:lvl8pPr marL="3200400" indent="0" algn="l" defTabSz="914400" rtl="0" eaLnBrk="1" latinLnBrk="0" hangingPunct="1">
              <a:buNone/>
              <a:defRPr sz="1600" kern="1200">
                <a:solidFill>
                  <a:schemeClr val="tx1">
                    <a:tint val="75000"/>
                  </a:schemeClr>
                </a:solidFill>
                <a:latin typeface="+mn-lt"/>
                <a:ea typeface="+mn-ea"/>
                <a:cs typeface="+mn-cs"/>
              </a:defRPr>
            </a:lvl8pPr>
            <a:lvl9pPr marL="3657600" indent="0" algn="l" defTabSz="914400" rtl="0" eaLnBrk="1" latinLnBrk="0" hangingPunct="1">
              <a:buNone/>
              <a:defRPr sz="1600" kern="1200">
                <a:solidFill>
                  <a:schemeClr val="tx1">
                    <a:tint val="75000"/>
                  </a:schemeClr>
                </a:solidFill>
                <a:latin typeface="+mn-lt"/>
                <a:ea typeface="+mn-ea"/>
                <a:cs typeface="+mn-cs"/>
              </a:defRPr>
            </a:lvl9pPr>
          </a:lstStyle>
          <a:p>
            <a:pPr>
              <a:defRPr/>
            </a:pPr>
            <a:r>
              <a:rPr lang="zh-CN" altLang="zh-CN" sz="1600" b="1" dirty="0">
                <a:solidFill>
                  <a:srgbClr val="CC2A1E"/>
                </a:solidFill>
              </a:rPr>
              <a:t>宜昌分公司</a:t>
            </a:r>
            <a:endParaRPr lang="zh-CN" altLang="zh-CN" sz="1600" b="1" dirty="0">
              <a:solidFill>
                <a:srgbClr val="CC2A1E"/>
              </a:solidFill>
            </a:endParaRPr>
          </a:p>
          <a:p>
            <a:pPr>
              <a:lnSpc>
                <a:spcPts val="1680"/>
              </a:lnSpc>
              <a:defRPr/>
            </a:pPr>
            <a:r>
              <a:rPr lang="zh-CN" altLang="zh-CN" sz="1200" dirty="0">
                <a:solidFill>
                  <a:schemeClr val="tx1"/>
                </a:solidFill>
              </a:rPr>
              <a:t>地址：宜昌市西陵一路</a:t>
            </a:r>
            <a:r>
              <a:rPr lang="en-US" altLang="zh-CN" sz="1200" dirty="0">
                <a:solidFill>
                  <a:schemeClr val="tx1"/>
                </a:solidFill>
              </a:rPr>
              <a:t>19</a:t>
            </a:r>
            <a:r>
              <a:rPr lang="zh-CN" altLang="zh-CN" sz="1200" dirty="0">
                <a:solidFill>
                  <a:schemeClr val="tx1"/>
                </a:solidFill>
              </a:rPr>
              <a:t>号亚洲广场</a:t>
            </a:r>
            <a:r>
              <a:rPr lang="en-US" altLang="zh-CN" sz="1200" dirty="0">
                <a:solidFill>
                  <a:schemeClr val="tx1"/>
                </a:solidFill>
              </a:rPr>
              <a:t>B</a:t>
            </a:r>
            <a:r>
              <a:rPr lang="zh-CN" altLang="zh-CN" sz="1200" dirty="0">
                <a:solidFill>
                  <a:schemeClr val="tx1"/>
                </a:solidFill>
              </a:rPr>
              <a:t>座</a:t>
            </a:r>
            <a:r>
              <a:rPr lang="en-US" altLang="zh-CN" sz="1200" dirty="0">
                <a:solidFill>
                  <a:schemeClr val="tx1"/>
                </a:solidFill>
              </a:rPr>
              <a:t>2909</a:t>
            </a:r>
            <a:r>
              <a:rPr lang="zh-CN" altLang="zh-CN" sz="1200" dirty="0">
                <a:solidFill>
                  <a:schemeClr val="tx1"/>
                </a:solidFill>
              </a:rPr>
              <a:t>室</a:t>
            </a:r>
            <a:endParaRPr lang="zh-CN" altLang="zh-CN" sz="1200" dirty="0">
              <a:solidFill>
                <a:schemeClr val="tx1"/>
              </a:solidFill>
            </a:endParaRPr>
          </a:p>
          <a:p>
            <a:pPr>
              <a:lnSpc>
                <a:spcPts val="1680"/>
              </a:lnSpc>
              <a:spcBef>
                <a:spcPts val="0"/>
              </a:spcBef>
              <a:defRPr/>
            </a:pPr>
            <a:r>
              <a:rPr lang="zh-CN" altLang="zh-CN" sz="1200" dirty="0">
                <a:solidFill>
                  <a:schemeClr val="tx1"/>
                </a:solidFill>
              </a:rPr>
              <a:t>电话：</a:t>
            </a:r>
            <a:r>
              <a:rPr lang="en-US" altLang="zh-CN" sz="1200" dirty="0">
                <a:solidFill>
                  <a:schemeClr val="tx1"/>
                </a:solidFill>
              </a:rPr>
              <a:t>0717-6217699</a:t>
            </a:r>
            <a:endParaRPr lang="zh-CN" altLang="zh-CN" sz="1200" dirty="0">
              <a:solidFill>
                <a:schemeClr val="tx1"/>
              </a:solidFill>
            </a:endParaRPr>
          </a:p>
          <a:p>
            <a:pPr>
              <a:lnSpc>
                <a:spcPts val="1680"/>
              </a:lnSpc>
              <a:spcBef>
                <a:spcPts val="0"/>
              </a:spcBef>
              <a:defRPr/>
            </a:pPr>
            <a:r>
              <a:rPr lang="zh-CN" altLang="zh-CN" sz="1200" dirty="0">
                <a:solidFill>
                  <a:schemeClr val="tx1"/>
                </a:solidFill>
              </a:rPr>
              <a:t>传真：</a:t>
            </a:r>
            <a:r>
              <a:rPr lang="en-US" altLang="zh-CN" sz="1200" dirty="0">
                <a:solidFill>
                  <a:schemeClr val="tx1"/>
                </a:solidFill>
              </a:rPr>
              <a:t>0717-6217646</a:t>
            </a:r>
            <a:endParaRPr lang="zh-CN" altLang="zh-CN" sz="1200" dirty="0">
              <a:solidFill>
                <a:schemeClr val="tx1"/>
              </a:solidFill>
            </a:endParaRPr>
          </a:p>
        </p:txBody>
      </p:sp>
      <p:sp>
        <p:nvSpPr>
          <p:cNvPr id="10" name="文本占位符 2"/>
          <p:cNvSpPr txBox="1"/>
          <p:nvPr/>
        </p:nvSpPr>
        <p:spPr>
          <a:xfrm>
            <a:off x="6019800" y="5549900"/>
            <a:ext cx="3943350" cy="1192213"/>
          </a:xfrm>
          <a:prstGeom prst="rect">
            <a:avLst/>
          </a:prstGeom>
        </p:spPr>
        <p:txBody>
          <a:bodyPr/>
          <a:lstStyle>
            <a:defPPr>
              <a:defRPr lang="zh-CN"/>
            </a:defPPr>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defRPr sz="1400" kern="1200">
                <a:solidFill>
                  <a:schemeClr val="bg1"/>
                </a:solidFill>
                <a:latin typeface="微软雅黑" panose="020B0503020204020204" pitchFamily="34" charset="-122"/>
                <a:ea typeface="微软雅黑" panose="020B0503020204020204" pitchFamily="34" charset="-122"/>
                <a:cs typeface="+mn-cs"/>
              </a:defRPr>
            </a:lvl1pPr>
            <a:lvl2pPr marL="457200" indent="0" algn="l" defTabSz="914400" rtl="0" eaLnBrk="1" latinLnBrk="0" hangingPunct="1">
              <a:buNone/>
              <a:defRPr sz="2000" kern="1200">
                <a:solidFill>
                  <a:schemeClr val="tx1">
                    <a:tint val="75000"/>
                  </a:schemeClr>
                </a:solidFill>
                <a:latin typeface="+mn-lt"/>
                <a:ea typeface="+mn-ea"/>
                <a:cs typeface="+mn-cs"/>
              </a:defRPr>
            </a:lvl2pPr>
            <a:lvl3pPr marL="914400" indent="0" algn="l" defTabSz="914400" rtl="0" eaLnBrk="1" latinLnBrk="0" hangingPunct="1">
              <a:buNone/>
              <a:defRPr sz="1800" kern="1200">
                <a:solidFill>
                  <a:schemeClr val="tx1">
                    <a:tint val="75000"/>
                  </a:schemeClr>
                </a:solidFill>
                <a:latin typeface="+mn-lt"/>
                <a:ea typeface="+mn-ea"/>
                <a:cs typeface="+mn-cs"/>
              </a:defRPr>
            </a:lvl3pPr>
            <a:lvl4pPr marL="1371600" indent="0" algn="l" defTabSz="914400" rtl="0" eaLnBrk="1" latinLnBrk="0" hangingPunct="1">
              <a:buNone/>
              <a:defRPr sz="1600" kern="1200">
                <a:solidFill>
                  <a:schemeClr val="tx1">
                    <a:tint val="75000"/>
                  </a:schemeClr>
                </a:solidFill>
                <a:latin typeface="+mn-lt"/>
                <a:ea typeface="+mn-ea"/>
                <a:cs typeface="+mn-cs"/>
              </a:defRPr>
            </a:lvl4pPr>
            <a:lvl5pPr marL="1828800" indent="0" algn="l" defTabSz="914400" rtl="0" eaLnBrk="1" latinLnBrk="0" hangingPunct="1">
              <a:buNone/>
              <a:defRPr sz="1600" kern="1200">
                <a:solidFill>
                  <a:schemeClr val="tx1">
                    <a:tint val="75000"/>
                  </a:schemeClr>
                </a:solidFill>
                <a:latin typeface="+mn-lt"/>
                <a:ea typeface="+mn-ea"/>
                <a:cs typeface="+mn-cs"/>
              </a:defRPr>
            </a:lvl5pPr>
            <a:lvl6pPr marL="2286000" indent="0" algn="l" defTabSz="914400" rtl="0" eaLnBrk="1" latinLnBrk="0" hangingPunct="1">
              <a:buNone/>
              <a:defRPr sz="1600" kern="1200">
                <a:solidFill>
                  <a:schemeClr val="tx1">
                    <a:tint val="75000"/>
                  </a:schemeClr>
                </a:solidFill>
                <a:latin typeface="+mn-lt"/>
                <a:ea typeface="+mn-ea"/>
                <a:cs typeface="+mn-cs"/>
              </a:defRPr>
            </a:lvl6pPr>
            <a:lvl7pPr marL="2743200" indent="0" algn="l" defTabSz="914400" rtl="0" eaLnBrk="1" latinLnBrk="0" hangingPunct="1">
              <a:buNone/>
              <a:defRPr sz="1600" kern="1200">
                <a:solidFill>
                  <a:schemeClr val="tx1">
                    <a:tint val="75000"/>
                  </a:schemeClr>
                </a:solidFill>
                <a:latin typeface="+mn-lt"/>
                <a:ea typeface="+mn-ea"/>
                <a:cs typeface="+mn-cs"/>
              </a:defRPr>
            </a:lvl7pPr>
            <a:lvl8pPr marL="3200400" indent="0" algn="l" defTabSz="914400" rtl="0" eaLnBrk="1" latinLnBrk="0" hangingPunct="1">
              <a:buNone/>
              <a:defRPr sz="1600" kern="1200">
                <a:solidFill>
                  <a:schemeClr val="tx1">
                    <a:tint val="75000"/>
                  </a:schemeClr>
                </a:solidFill>
                <a:latin typeface="+mn-lt"/>
                <a:ea typeface="+mn-ea"/>
                <a:cs typeface="+mn-cs"/>
              </a:defRPr>
            </a:lvl8pPr>
            <a:lvl9pPr marL="3657600" indent="0" algn="l" defTabSz="914400" rtl="0" eaLnBrk="1" latinLnBrk="0" hangingPunct="1">
              <a:buNone/>
              <a:defRPr sz="1600" kern="1200">
                <a:solidFill>
                  <a:schemeClr val="tx1">
                    <a:tint val="75000"/>
                  </a:schemeClr>
                </a:solidFill>
                <a:latin typeface="+mn-lt"/>
                <a:ea typeface="+mn-ea"/>
                <a:cs typeface="+mn-cs"/>
              </a:defRPr>
            </a:lvl9pPr>
          </a:lstStyle>
          <a:p>
            <a:pPr>
              <a:spcBef>
                <a:spcPts val="0"/>
              </a:spcBef>
              <a:defRPr/>
            </a:pPr>
            <a:r>
              <a:rPr lang="zh-CN" altLang="zh-CN" sz="1600" b="1" dirty="0">
                <a:solidFill>
                  <a:srgbClr val="CC2A1E"/>
                </a:solidFill>
              </a:rPr>
              <a:t>黄石分公司</a:t>
            </a:r>
            <a:endParaRPr lang="zh-CN" altLang="zh-CN" sz="1600" b="1" dirty="0">
              <a:solidFill>
                <a:srgbClr val="CC2A1E"/>
              </a:solidFill>
            </a:endParaRPr>
          </a:p>
          <a:p>
            <a:pPr>
              <a:lnSpc>
                <a:spcPts val="1680"/>
              </a:lnSpc>
              <a:defRPr/>
            </a:pPr>
            <a:r>
              <a:rPr lang="zh-CN" altLang="zh-CN" sz="1200" dirty="0">
                <a:solidFill>
                  <a:schemeClr val="tx1"/>
                </a:solidFill>
              </a:rPr>
              <a:t>地址：黄石市武汉路</a:t>
            </a:r>
            <a:r>
              <a:rPr lang="en-US" altLang="zh-CN" sz="1200" dirty="0">
                <a:solidFill>
                  <a:schemeClr val="tx1"/>
                </a:solidFill>
              </a:rPr>
              <a:t>329-28</a:t>
            </a:r>
            <a:r>
              <a:rPr lang="zh-CN" altLang="zh-CN" sz="1200" dirty="0">
                <a:solidFill>
                  <a:schemeClr val="tx1"/>
                </a:solidFill>
              </a:rPr>
              <a:t>号东楚名居</a:t>
            </a:r>
            <a:r>
              <a:rPr lang="en-US" altLang="zh-CN" sz="1200" dirty="0">
                <a:solidFill>
                  <a:schemeClr val="tx1"/>
                </a:solidFill>
              </a:rPr>
              <a:t>6</a:t>
            </a:r>
            <a:r>
              <a:rPr lang="zh-CN" altLang="zh-CN" sz="1200" dirty="0">
                <a:solidFill>
                  <a:schemeClr val="tx1"/>
                </a:solidFill>
              </a:rPr>
              <a:t>栋</a:t>
            </a:r>
            <a:r>
              <a:rPr lang="en-US" altLang="zh-CN" sz="1200" dirty="0">
                <a:solidFill>
                  <a:schemeClr val="tx1"/>
                </a:solidFill>
              </a:rPr>
              <a:t>2</a:t>
            </a:r>
            <a:r>
              <a:rPr lang="zh-CN" altLang="zh-CN" sz="1200" dirty="0">
                <a:solidFill>
                  <a:schemeClr val="tx1"/>
                </a:solidFill>
              </a:rPr>
              <a:t>单元</a:t>
            </a:r>
            <a:r>
              <a:rPr lang="en-US" altLang="zh-CN" sz="1200" dirty="0">
                <a:solidFill>
                  <a:schemeClr val="tx1"/>
                </a:solidFill>
              </a:rPr>
              <a:t>1</a:t>
            </a:r>
            <a:r>
              <a:rPr lang="zh-CN" altLang="zh-CN" sz="1200" dirty="0">
                <a:solidFill>
                  <a:schemeClr val="tx1"/>
                </a:solidFill>
              </a:rPr>
              <a:t>楼</a:t>
            </a:r>
            <a:endParaRPr lang="zh-CN" altLang="zh-CN" sz="1200" dirty="0">
              <a:solidFill>
                <a:schemeClr val="tx1"/>
              </a:solidFill>
            </a:endParaRPr>
          </a:p>
          <a:p>
            <a:pPr>
              <a:lnSpc>
                <a:spcPts val="1680"/>
              </a:lnSpc>
              <a:spcBef>
                <a:spcPts val="0"/>
              </a:spcBef>
              <a:defRPr/>
            </a:pPr>
            <a:r>
              <a:rPr lang="zh-CN" altLang="zh-CN" sz="1200" dirty="0">
                <a:solidFill>
                  <a:schemeClr val="tx1"/>
                </a:solidFill>
              </a:rPr>
              <a:t>电话：</a:t>
            </a:r>
            <a:r>
              <a:rPr lang="en-US" altLang="zh-CN" sz="1200" dirty="0">
                <a:solidFill>
                  <a:schemeClr val="tx1"/>
                </a:solidFill>
              </a:rPr>
              <a:t>0714-6222275</a:t>
            </a:r>
            <a:endParaRPr lang="zh-CN" altLang="zh-CN" sz="1200" dirty="0">
              <a:solidFill>
                <a:schemeClr val="tx1"/>
              </a:solidFill>
            </a:endParaRPr>
          </a:p>
        </p:txBody>
      </p:sp>
      <p:sp>
        <p:nvSpPr>
          <p:cNvPr id="11" name="文本占位符 2"/>
          <p:cNvSpPr txBox="1"/>
          <p:nvPr/>
        </p:nvSpPr>
        <p:spPr>
          <a:xfrm>
            <a:off x="6019800" y="4129088"/>
            <a:ext cx="4900613" cy="1104900"/>
          </a:xfrm>
          <a:prstGeom prst="rect">
            <a:avLst/>
          </a:prstGeom>
        </p:spPr>
        <p:txBody>
          <a:bodyPr/>
          <a:lstStyle>
            <a:defPPr>
              <a:defRPr lang="zh-CN"/>
            </a:defPPr>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defRPr sz="1400" kern="1200">
                <a:solidFill>
                  <a:schemeClr val="bg1"/>
                </a:solidFill>
                <a:latin typeface="微软雅黑" panose="020B0503020204020204" pitchFamily="34" charset="-122"/>
                <a:ea typeface="微软雅黑" panose="020B0503020204020204" pitchFamily="34" charset="-122"/>
                <a:cs typeface="+mn-cs"/>
              </a:defRPr>
            </a:lvl1pPr>
            <a:lvl2pPr marL="457200" indent="0" algn="l" defTabSz="914400" rtl="0" eaLnBrk="1" latinLnBrk="0" hangingPunct="1">
              <a:buNone/>
              <a:defRPr sz="2000" kern="1200">
                <a:solidFill>
                  <a:schemeClr val="tx1">
                    <a:tint val="75000"/>
                  </a:schemeClr>
                </a:solidFill>
                <a:latin typeface="+mn-lt"/>
                <a:ea typeface="+mn-ea"/>
                <a:cs typeface="+mn-cs"/>
              </a:defRPr>
            </a:lvl2pPr>
            <a:lvl3pPr marL="914400" indent="0" algn="l" defTabSz="914400" rtl="0" eaLnBrk="1" latinLnBrk="0" hangingPunct="1">
              <a:buNone/>
              <a:defRPr sz="1800" kern="1200">
                <a:solidFill>
                  <a:schemeClr val="tx1">
                    <a:tint val="75000"/>
                  </a:schemeClr>
                </a:solidFill>
                <a:latin typeface="+mn-lt"/>
                <a:ea typeface="+mn-ea"/>
                <a:cs typeface="+mn-cs"/>
              </a:defRPr>
            </a:lvl3pPr>
            <a:lvl4pPr marL="1371600" indent="0" algn="l" defTabSz="914400" rtl="0" eaLnBrk="1" latinLnBrk="0" hangingPunct="1">
              <a:buNone/>
              <a:defRPr sz="1600" kern="1200">
                <a:solidFill>
                  <a:schemeClr val="tx1">
                    <a:tint val="75000"/>
                  </a:schemeClr>
                </a:solidFill>
                <a:latin typeface="+mn-lt"/>
                <a:ea typeface="+mn-ea"/>
                <a:cs typeface="+mn-cs"/>
              </a:defRPr>
            </a:lvl4pPr>
            <a:lvl5pPr marL="1828800" indent="0" algn="l" defTabSz="914400" rtl="0" eaLnBrk="1" latinLnBrk="0" hangingPunct="1">
              <a:buNone/>
              <a:defRPr sz="1600" kern="1200">
                <a:solidFill>
                  <a:schemeClr val="tx1">
                    <a:tint val="75000"/>
                  </a:schemeClr>
                </a:solidFill>
                <a:latin typeface="+mn-lt"/>
                <a:ea typeface="+mn-ea"/>
                <a:cs typeface="+mn-cs"/>
              </a:defRPr>
            </a:lvl5pPr>
            <a:lvl6pPr marL="2286000" indent="0" algn="l" defTabSz="914400" rtl="0" eaLnBrk="1" latinLnBrk="0" hangingPunct="1">
              <a:buNone/>
              <a:defRPr sz="1600" kern="1200">
                <a:solidFill>
                  <a:schemeClr val="tx1">
                    <a:tint val="75000"/>
                  </a:schemeClr>
                </a:solidFill>
                <a:latin typeface="+mn-lt"/>
                <a:ea typeface="+mn-ea"/>
                <a:cs typeface="+mn-cs"/>
              </a:defRPr>
            </a:lvl6pPr>
            <a:lvl7pPr marL="2743200" indent="0" algn="l" defTabSz="914400" rtl="0" eaLnBrk="1" latinLnBrk="0" hangingPunct="1">
              <a:buNone/>
              <a:defRPr sz="1600" kern="1200">
                <a:solidFill>
                  <a:schemeClr val="tx1">
                    <a:tint val="75000"/>
                  </a:schemeClr>
                </a:solidFill>
                <a:latin typeface="+mn-lt"/>
                <a:ea typeface="+mn-ea"/>
                <a:cs typeface="+mn-cs"/>
              </a:defRPr>
            </a:lvl7pPr>
            <a:lvl8pPr marL="3200400" indent="0" algn="l" defTabSz="914400" rtl="0" eaLnBrk="1" latinLnBrk="0" hangingPunct="1">
              <a:buNone/>
              <a:defRPr sz="1600" kern="1200">
                <a:solidFill>
                  <a:schemeClr val="tx1">
                    <a:tint val="75000"/>
                  </a:schemeClr>
                </a:solidFill>
                <a:latin typeface="+mn-lt"/>
                <a:ea typeface="+mn-ea"/>
                <a:cs typeface="+mn-cs"/>
              </a:defRPr>
            </a:lvl8pPr>
            <a:lvl9pPr marL="3657600" indent="0" algn="l" defTabSz="914400" rtl="0" eaLnBrk="1" latinLnBrk="0" hangingPunct="1">
              <a:buNone/>
              <a:defRPr sz="1600" kern="1200">
                <a:solidFill>
                  <a:schemeClr val="tx1">
                    <a:tint val="75000"/>
                  </a:schemeClr>
                </a:solidFill>
                <a:latin typeface="+mn-lt"/>
                <a:ea typeface="+mn-ea"/>
                <a:cs typeface="+mn-cs"/>
              </a:defRPr>
            </a:lvl9pPr>
          </a:lstStyle>
          <a:p>
            <a:pPr>
              <a:spcBef>
                <a:spcPts val="0"/>
              </a:spcBef>
              <a:defRPr/>
            </a:pPr>
            <a:r>
              <a:rPr lang="zh-CN" altLang="zh-CN" sz="1600" b="1" dirty="0">
                <a:solidFill>
                  <a:srgbClr val="CC2A1E"/>
                </a:solidFill>
              </a:rPr>
              <a:t>荆州分公司</a:t>
            </a:r>
            <a:endParaRPr lang="zh-CN" altLang="zh-CN" sz="1600" b="1" dirty="0">
              <a:solidFill>
                <a:srgbClr val="CC2A1E"/>
              </a:solidFill>
            </a:endParaRPr>
          </a:p>
          <a:p>
            <a:pPr>
              <a:lnSpc>
                <a:spcPts val="1680"/>
              </a:lnSpc>
              <a:defRPr/>
            </a:pPr>
            <a:r>
              <a:rPr lang="zh-CN" altLang="zh-CN" sz="1200" dirty="0">
                <a:solidFill>
                  <a:schemeClr val="tx1"/>
                </a:solidFill>
              </a:rPr>
              <a:t>地址：荆州市荆州区北京西路万达广场</a:t>
            </a:r>
            <a:r>
              <a:rPr lang="en-US" altLang="zh-CN" sz="1200" dirty="0">
                <a:solidFill>
                  <a:schemeClr val="tx1"/>
                </a:solidFill>
              </a:rPr>
              <a:t>SOHO</a:t>
            </a:r>
            <a:r>
              <a:rPr lang="zh-CN" altLang="zh-CN" sz="1200" dirty="0">
                <a:solidFill>
                  <a:schemeClr val="tx1"/>
                </a:solidFill>
              </a:rPr>
              <a:t>写字楼</a:t>
            </a:r>
            <a:r>
              <a:rPr lang="en-US" altLang="zh-CN" sz="1200" dirty="0">
                <a:solidFill>
                  <a:schemeClr val="tx1"/>
                </a:solidFill>
              </a:rPr>
              <a:t>B</a:t>
            </a:r>
            <a:r>
              <a:rPr lang="zh-CN" altLang="zh-CN" sz="1200" dirty="0">
                <a:solidFill>
                  <a:schemeClr val="tx1"/>
                </a:solidFill>
              </a:rPr>
              <a:t>座</a:t>
            </a:r>
            <a:r>
              <a:rPr lang="en-US" altLang="zh-CN" sz="1200" dirty="0">
                <a:solidFill>
                  <a:schemeClr val="tx1"/>
                </a:solidFill>
              </a:rPr>
              <a:t>12</a:t>
            </a:r>
            <a:r>
              <a:rPr lang="zh-CN" altLang="zh-CN" sz="1200" dirty="0">
                <a:solidFill>
                  <a:schemeClr val="tx1"/>
                </a:solidFill>
              </a:rPr>
              <a:t>楼</a:t>
            </a:r>
            <a:r>
              <a:rPr lang="en-US" altLang="zh-CN" sz="1200" dirty="0">
                <a:solidFill>
                  <a:schemeClr val="tx1"/>
                </a:solidFill>
              </a:rPr>
              <a:t>1204</a:t>
            </a:r>
            <a:r>
              <a:rPr lang="zh-CN" altLang="zh-CN" sz="1200" dirty="0">
                <a:solidFill>
                  <a:schemeClr val="tx1"/>
                </a:solidFill>
              </a:rPr>
              <a:t>室</a:t>
            </a:r>
            <a:endParaRPr lang="zh-CN" altLang="zh-CN" sz="1200" dirty="0">
              <a:solidFill>
                <a:schemeClr val="tx1"/>
              </a:solidFill>
            </a:endParaRPr>
          </a:p>
          <a:p>
            <a:pPr>
              <a:lnSpc>
                <a:spcPts val="1680"/>
              </a:lnSpc>
              <a:spcBef>
                <a:spcPts val="0"/>
              </a:spcBef>
              <a:defRPr/>
            </a:pPr>
            <a:r>
              <a:rPr lang="zh-CN" altLang="zh-CN" sz="1200" dirty="0">
                <a:solidFill>
                  <a:schemeClr val="tx1"/>
                </a:solidFill>
              </a:rPr>
              <a:t>电话：</a:t>
            </a:r>
            <a:r>
              <a:rPr lang="en-US" altLang="zh-CN" sz="1200" dirty="0">
                <a:solidFill>
                  <a:schemeClr val="tx1"/>
                </a:solidFill>
              </a:rPr>
              <a:t>0716-8106529</a:t>
            </a:r>
            <a:endParaRPr lang="zh-CN" altLang="zh-CN" sz="1200" dirty="0">
              <a:solidFill>
                <a:schemeClr val="tx1"/>
              </a:solidFill>
            </a:endParaRPr>
          </a:p>
          <a:p>
            <a:pPr>
              <a:lnSpc>
                <a:spcPts val="1680"/>
              </a:lnSpc>
              <a:spcBef>
                <a:spcPts val="0"/>
              </a:spcBef>
              <a:defRPr/>
            </a:pPr>
            <a:r>
              <a:rPr lang="zh-CN" altLang="zh-CN" sz="1200" dirty="0">
                <a:solidFill>
                  <a:schemeClr val="tx1"/>
                </a:solidFill>
              </a:rPr>
              <a:t>传真：</a:t>
            </a:r>
            <a:r>
              <a:rPr lang="en-US" altLang="zh-CN" sz="1200" dirty="0">
                <a:solidFill>
                  <a:schemeClr val="tx1"/>
                </a:solidFill>
              </a:rPr>
              <a:t>0717-8106529-8001</a:t>
            </a:r>
            <a:endParaRPr lang="zh-CN" altLang="zh-CN" sz="1200" dirty="0">
              <a:solidFill>
                <a:schemeClr val="tx1"/>
              </a:solidFill>
            </a:endParaRPr>
          </a:p>
        </p:txBody>
      </p:sp>
      <p:sp>
        <p:nvSpPr>
          <p:cNvPr id="12" name="文本框 24"/>
          <p:cNvSpPr txBox="1">
            <a:spLocks noChangeArrowheads="1"/>
          </p:cNvSpPr>
          <p:nvPr/>
        </p:nvSpPr>
        <p:spPr bwMode="auto">
          <a:xfrm>
            <a:off x="9024938" y="2522538"/>
            <a:ext cx="30241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r>
              <a:rPr lang="en-US" altLang="zh-CN" sz="1200" b="1">
                <a:latin typeface="微软雅黑" panose="020B0503020204020204" pitchFamily="34" charset="-122"/>
                <a:ea typeface="微软雅黑" panose="020B0503020204020204" pitchFamily="34" charset="-122"/>
              </a:rPr>
              <a:t>www.guojia.com.cn</a:t>
            </a:r>
            <a:endParaRPr lang="zh-CN" altLang="zh-CN" sz="1200" b="1">
              <a:latin typeface="微软雅黑" panose="020B0503020204020204" pitchFamily="34" charset="-122"/>
              <a:ea typeface="微软雅黑" panose="020B0503020204020204" pitchFamily="34" charset="-122"/>
            </a:endParaRPr>
          </a:p>
          <a:p>
            <a:pPr eaLnBrk="1" hangingPunct="1"/>
            <a:endParaRPr lang="zh-CN" altLang="en-US" sz="1200" b="1"/>
          </a:p>
        </p:txBody>
      </p:sp>
      <p:cxnSp>
        <p:nvCxnSpPr>
          <p:cNvPr id="13" name="直接连接符 12"/>
          <p:cNvCxnSpPr/>
          <p:nvPr/>
        </p:nvCxnSpPr>
        <p:spPr>
          <a:xfrm>
            <a:off x="1558925" y="5362575"/>
            <a:ext cx="4032250"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a:off x="6019800" y="5362575"/>
            <a:ext cx="4560888"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a:off x="1558925" y="6513513"/>
            <a:ext cx="4032250"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a:off x="6019800" y="6513513"/>
            <a:ext cx="4560888"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17" name="文本框 29"/>
          <p:cNvSpPr txBox="1">
            <a:spLocks noChangeArrowheads="1"/>
          </p:cNvSpPr>
          <p:nvPr/>
        </p:nvSpPr>
        <p:spPr bwMode="auto">
          <a:xfrm>
            <a:off x="7104063" y="404813"/>
            <a:ext cx="19208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1450" indent="-171450">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buClr>
                <a:srgbClr val="CC2A1E"/>
              </a:buClr>
              <a:buFont typeface="Arial" panose="020B0604020202020204" pitchFamily="34" charset="0"/>
              <a:buChar char="•"/>
            </a:pPr>
            <a:r>
              <a:rPr lang="zh-CN" altLang="zh-CN" sz="1200">
                <a:solidFill>
                  <a:srgbClr val="7F7F7F"/>
                </a:solidFill>
                <a:latin typeface="微软雅黑" panose="020B0503020204020204" pitchFamily="34" charset="-122"/>
                <a:ea typeface="微软雅黑" panose="020B0503020204020204" pitchFamily="34" charset="-122"/>
              </a:rPr>
              <a:t>电话：</a:t>
            </a:r>
            <a:r>
              <a:rPr lang="en-US" altLang="zh-CN" sz="1200">
                <a:solidFill>
                  <a:srgbClr val="7F7F7F"/>
                </a:solidFill>
                <a:latin typeface="微软雅黑" panose="020B0503020204020204" pitchFamily="34" charset="-122"/>
                <a:ea typeface="微软雅黑" panose="020B0503020204020204" pitchFamily="34" charset="-122"/>
              </a:rPr>
              <a:t>027-85755666</a:t>
            </a:r>
            <a:endParaRPr lang="zh-CN" altLang="en-US" sz="1200"/>
          </a:p>
        </p:txBody>
      </p:sp>
      <p:sp>
        <p:nvSpPr>
          <p:cNvPr id="18" name="文本框 30"/>
          <p:cNvSpPr txBox="1">
            <a:spLocks noChangeArrowheads="1"/>
          </p:cNvSpPr>
          <p:nvPr/>
        </p:nvSpPr>
        <p:spPr bwMode="auto">
          <a:xfrm>
            <a:off x="8975725" y="404813"/>
            <a:ext cx="27368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1450" indent="-171450">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buClr>
                <a:srgbClr val="CC2A1E"/>
              </a:buClr>
              <a:buFont typeface="Arial" panose="020B0604020202020204" pitchFamily="34" charset="0"/>
              <a:buChar char="•"/>
            </a:pPr>
            <a:r>
              <a:rPr lang="zh-CN" altLang="zh-CN" sz="1200">
                <a:solidFill>
                  <a:srgbClr val="7F7F7F"/>
                </a:solidFill>
                <a:latin typeface="微软雅黑" panose="020B0503020204020204" pitchFamily="34" charset="-122"/>
                <a:ea typeface="微软雅黑" panose="020B0503020204020204" pitchFamily="34" charset="-122"/>
              </a:rPr>
              <a:t>传真：</a:t>
            </a:r>
            <a:r>
              <a:rPr lang="en-US" altLang="zh-CN" sz="1200">
                <a:solidFill>
                  <a:srgbClr val="7F7F7F"/>
                </a:solidFill>
                <a:latin typeface="微软雅黑" panose="020B0503020204020204" pitchFamily="34" charset="-122"/>
                <a:ea typeface="微软雅黑" panose="020B0503020204020204" pitchFamily="34" charset="-122"/>
              </a:rPr>
              <a:t>027-85755666-1</a:t>
            </a:r>
            <a:endParaRPr lang="zh-CN" altLang="en-US" sz="1200"/>
          </a:p>
        </p:txBody>
      </p:sp>
    </p:spTree>
  </p:cSld>
  <p:clrMapOvr>
    <a:masterClrMapping/>
  </p:clrMapOvr>
  <p:transition/>
</p:sldLayout>
</file>

<file path=ppt/slideMasters/_rels/slideMaster1.xml.rels><?xml version="1.0" encoding="UTF-8" standalone="yes"?>
<Relationships xmlns="http://schemas.openxmlformats.org/package/2006/relationships"><Relationship Id="rId7" Type="http://schemas.openxmlformats.org/officeDocument/2006/relationships/theme" Target="../theme/theme1.xml"/><Relationship Id="rId6" Type="http://schemas.openxmlformats.org/officeDocument/2006/relationships/image" Target="../media/image4.png"/><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矩形 15"/>
          <p:cNvSpPr/>
          <p:nvPr/>
        </p:nvSpPr>
        <p:spPr>
          <a:xfrm>
            <a:off x="0" y="6303963"/>
            <a:ext cx="10841038" cy="563562"/>
          </a:xfrm>
          <a:prstGeom prst="rect">
            <a:avLst/>
          </a:prstGeom>
          <a:solidFill>
            <a:srgbClr val="CC2A1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1028" name="标题占位符 1"/>
          <p:cNvSpPr>
            <a:spLocks noGrp="1"/>
          </p:cNvSpPr>
          <p:nvPr>
            <p:ph type="title"/>
          </p:nvPr>
        </p:nvSpPr>
        <p:spPr bwMode="auto">
          <a:xfrm>
            <a:off x="838200" y="511175"/>
            <a:ext cx="105156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a:t>在此处可以输入小标题 微软雅黑 </a:t>
            </a:r>
            <a:r>
              <a:rPr lang="en-US" altLang="zh-CN"/>
              <a:t>32</a:t>
            </a:r>
            <a:r>
              <a:rPr lang="zh-CN" altLang="en-US"/>
              <a:t>号</a:t>
            </a:r>
            <a:endParaRPr lang="zh-CN" altLang="en-US"/>
          </a:p>
        </p:txBody>
      </p:sp>
      <p:sp>
        <p:nvSpPr>
          <p:cNvPr id="1029" name="文本占位符 2"/>
          <p:cNvSpPr>
            <a:spLocks noGrp="1"/>
          </p:cNvSpPr>
          <p:nvPr>
            <p:ph type="body" idx="1"/>
          </p:nvPr>
        </p:nvSpPr>
        <p:spPr bwMode="auto">
          <a:xfrm>
            <a:off x="838200" y="1392238"/>
            <a:ext cx="10515600" cy="4351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灯片编号占位符 5"/>
          <p:cNvSpPr>
            <a:spLocks noGrp="1"/>
          </p:cNvSpPr>
          <p:nvPr>
            <p:ph type="sldNum" sz="quarter" idx="4"/>
          </p:nvPr>
        </p:nvSpPr>
        <p:spPr>
          <a:xfrm>
            <a:off x="9158288" y="637540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600" b="0" smtClean="0">
                <a:solidFill>
                  <a:srgbClr val="CC2A1E"/>
                </a:solidFill>
                <a:latin typeface="+mn-lt"/>
                <a:ea typeface="+mn-ea"/>
              </a:defRPr>
            </a:lvl1pPr>
          </a:lstStyle>
          <a:p>
            <a:pPr>
              <a:defRPr/>
            </a:pPr>
            <a:fld id="{7E66C763-3D71-4544-BF3A-E656BA80EABD}" type="slidenum">
              <a:rPr lang="zh-CN" altLang="en-US"/>
            </a:fld>
            <a:endParaRPr lang="zh-CN" altLang="en-US"/>
          </a:p>
        </p:txBody>
      </p:sp>
      <p:pic>
        <p:nvPicPr>
          <p:cNvPr id="1031" name="图片 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0841038" y="6308725"/>
            <a:ext cx="531812"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8" name="直接连接符 17"/>
          <p:cNvCxnSpPr/>
          <p:nvPr/>
        </p:nvCxnSpPr>
        <p:spPr>
          <a:xfrm>
            <a:off x="839788" y="1057275"/>
            <a:ext cx="10058400"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ransition/>
  <p:hf hdr="0" ftr="0"/>
  <p:txStyles>
    <p:titleStyle>
      <a:lvl1pPr algn="l" rtl="0" eaLnBrk="1" fontAlgn="base" hangingPunct="1">
        <a:lnSpc>
          <a:spcPct val="90000"/>
        </a:lnSpc>
        <a:spcBef>
          <a:spcPct val="0"/>
        </a:spcBef>
        <a:spcAft>
          <a:spcPct val="0"/>
        </a:spcAft>
        <a:defRPr sz="3200" kern="1200">
          <a:solidFill>
            <a:srgbClr val="CC2A1E"/>
          </a:solidFill>
          <a:latin typeface="微软雅黑" panose="020B0503020204020204" pitchFamily="34" charset="-122"/>
          <a:ea typeface="微软雅黑" panose="020B0503020204020204" pitchFamily="34" charset="-122"/>
          <a:cs typeface="+mj-cs"/>
        </a:defRPr>
      </a:lvl1pPr>
      <a:lvl2pPr algn="l" rtl="0" eaLnBrk="1" fontAlgn="base" hangingPunct="1">
        <a:lnSpc>
          <a:spcPct val="90000"/>
        </a:lnSpc>
        <a:spcBef>
          <a:spcPct val="0"/>
        </a:spcBef>
        <a:spcAft>
          <a:spcPct val="0"/>
        </a:spcAft>
        <a:defRPr sz="3200">
          <a:solidFill>
            <a:srgbClr val="CC2A1E"/>
          </a:solidFill>
          <a:latin typeface="微软雅黑" panose="020B0503020204020204" pitchFamily="34" charset="-122"/>
          <a:ea typeface="微软雅黑" panose="020B0503020204020204" pitchFamily="34" charset="-122"/>
        </a:defRPr>
      </a:lvl2pPr>
      <a:lvl3pPr algn="l" rtl="0" eaLnBrk="1" fontAlgn="base" hangingPunct="1">
        <a:lnSpc>
          <a:spcPct val="90000"/>
        </a:lnSpc>
        <a:spcBef>
          <a:spcPct val="0"/>
        </a:spcBef>
        <a:spcAft>
          <a:spcPct val="0"/>
        </a:spcAft>
        <a:defRPr sz="3200">
          <a:solidFill>
            <a:srgbClr val="CC2A1E"/>
          </a:solidFill>
          <a:latin typeface="微软雅黑" panose="020B0503020204020204" pitchFamily="34" charset="-122"/>
          <a:ea typeface="微软雅黑" panose="020B0503020204020204" pitchFamily="34" charset="-122"/>
        </a:defRPr>
      </a:lvl3pPr>
      <a:lvl4pPr algn="l" rtl="0" eaLnBrk="1" fontAlgn="base" hangingPunct="1">
        <a:lnSpc>
          <a:spcPct val="90000"/>
        </a:lnSpc>
        <a:spcBef>
          <a:spcPct val="0"/>
        </a:spcBef>
        <a:spcAft>
          <a:spcPct val="0"/>
        </a:spcAft>
        <a:defRPr sz="3200">
          <a:solidFill>
            <a:srgbClr val="CC2A1E"/>
          </a:solidFill>
          <a:latin typeface="微软雅黑" panose="020B0503020204020204" pitchFamily="34" charset="-122"/>
          <a:ea typeface="微软雅黑" panose="020B0503020204020204" pitchFamily="34" charset="-122"/>
        </a:defRPr>
      </a:lvl4pPr>
      <a:lvl5pPr algn="l" rtl="0" eaLnBrk="1" fontAlgn="base" hangingPunct="1">
        <a:lnSpc>
          <a:spcPct val="90000"/>
        </a:lnSpc>
        <a:spcBef>
          <a:spcPct val="0"/>
        </a:spcBef>
        <a:spcAft>
          <a:spcPct val="0"/>
        </a:spcAft>
        <a:defRPr sz="3200">
          <a:solidFill>
            <a:srgbClr val="CC2A1E"/>
          </a:solidFill>
          <a:latin typeface="微软雅黑" panose="020B0503020204020204" pitchFamily="34" charset="-122"/>
          <a:ea typeface="微软雅黑" panose="020B0503020204020204" pitchFamily="34" charset="-122"/>
        </a:defRPr>
      </a:lvl5pPr>
      <a:lvl6pPr marL="457200" algn="l" rtl="0" eaLnBrk="1" fontAlgn="base" hangingPunct="1">
        <a:lnSpc>
          <a:spcPct val="90000"/>
        </a:lnSpc>
        <a:spcBef>
          <a:spcPct val="0"/>
        </a:spcBef>
        <a:spcAft>
          <a:spcPct val="0"/>
        </a:spcAft>
        <a:defRPr sz="3200">
          <a:solidFill>
            <a:srgbClr val="CC2A1E"/>
          </a:solidFill>
          <a:latin typeface="微软雅黑" panose="020B0503020204020204" pitchFamily="34" charset="-122"/>
          <a:ea typeface="微软雅黑" panose="020B0503020204020204" pitchFamily="34" charset="-122"/>
        </a:defRPr>
      </a:lvl6pPr>
      <a:lvl7pPr marL="914400" algn="l" rtl="0" eaLnBrk="1" fontAlgn="base" hangingPunct="1">
        <a:lnSpc>
          <a:spcPct val="90000"/>
        </a:lnSpc>
        <a:spcBef>
          <a:spcPct val="0"/>
        </a:spcBef>
        <a:spcAft>
          <a:spcPct val="0"/>
        </a:spcAft>
        <a:defRPr sz="3200">
          <a:solidFill>
            <a:srgbClr val="CC2A1E"/>
          </a:solidFill>
          <a:latin typeface="微软雅黑" panose="020B0503020204020204" pitchFamily="34" charset="-122"/>
          <a:ea typeface="微软雅黑" panose="020B0503020204020204" pitchFamily="34" charset="-122"/>
        </a:defRPr>
      </a:lvl7pPr>
      <a:lvl8pPr marL="1371600" algn="l" rtl="0" eaLnBrk="1" fontAlgn="base" hangingPunct="1">
        <a:lnSpc>
          <a:spcPct val="90000"/>
        </a:lnSpc>
        <a:spcBef>
          <a:spcPct val="0"/>
        </a:spcBef>
        <a:spcAft>
          <a:spcPct val="0"/>
        </a:spcAft>
        <a:defRPr sz="3200">
          <a:solidFill>
            <a:srgbClr val="CC2A1E"/>
          </a:solidFill>
          <a:latin typeface="微软雅黑" panose="020B0503020204020204" pitchFamily="34" charset="-122"/>
          <a:ea typeface="微软雅黑" panose="020B0503020204020204" pitchFamily="34" charset="-122"/>
        </a:defRPr>
      </a:lvl8pPr>
      <a:lvl9pPr marL="1828800" algn="l" rtl="0" eaLnBrk="1" fontAlgn="base" hangingPunct="1">
        <a:lnSpc>
          <a:spcPct val="90000"/>
        </a:lnSpc>
        <a:spcBef>
          <a:spcPct val="0"/>
        </a:spcBef>
        <a:spcAft>
          <a:spcPct val="0"/>
        </a:spcAft>
        <a:defRPr sz="3200">
          <a:solidFill>
            <a:srgbClr val="CC2A1E"/>
          </a:solidFill>
          <a:latin typeface="微软雅黑" panose="020B0503020204020204" pitchFamily="34" charset="-122"/>
          <a:ea typeface="微软雅黑" panose="020B0503020204020204" pitchFamily="34" charset="-122"/>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chart" Target="../charts/char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标题 4"/>
          <p:cNvSpPr>
            <a:spLocks noGrp="1"/>
          </p:cNvSpPr>
          <p:nvPr>
            <p:ph type="ctrTitle"/>
          </p:nvPr>
        </p:nvSpPr>
        <p:spPr>
          <a:xfrm>
            <a:off x="1028700" y="3068960"/>
            <a:ext cx="9144000" cy="864096"/>
          </a:xfrm>
        </p:spPr>
        <p:txBody>
          <a:bodyPr/>
          <a:lstStyle/>
          <a:p>
            <a:pPr algn="l"/>
            <a:r>
              <a:rPr lang="zh-CN" altLang="en-US" dirty="0"/>
              <a:t>土地估价报告系统评审规则</a:t>
            </a:r>
            <a:endParaRPr lang="zh-CN" altLang="en-US" dirty="0"/>
          </a:p>
        </p:txBody>
      </p:sp>
      <p:sp>
        <p:nvSpPr>
          <p:cNvPr id="6148" name="日期占位符 3"/>
          <p:cNvSpPr txBox="1"/>
          <p:nvPr/>
        </p:nvSpPr>
        <p:spPr bwMode="auto">
          <a:xfrm>
            <a:off x="6888089" y="6088063"/>
            <a:ext cx="3284612"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Tx/>
              <a:buNone/>
            </a:pPr>
            <a:r>
              <a:rPr lang="en-US" altLang="zh-CN" sz="1800" dirty="0">
                <a:latin typeface="微软雅黑" panose="020B0503020204020204" pitchFamily="34" charset="-122"/>
                <a:ea typeface="微软雅黑" panose="020B0503020204020204" pitchFamily="34" charset="-122"/>
              </a:rPr>
              <a:t>2017</a:t>
            </a:r>
            <a:r>
              <a:rPr lang="zh-CN" altLang="en-US" sz="1800" dirty="0">
                <a:latin typeface="微软雅黑" panose="020B0503020204020204" pitchFamily="34" charset="-122"/>
                <a:ea typeface="微软雅黑" panose="020B0503020204020204" pitchFamily="34" charset="-122"/>
              </a:rPr>
              <a:t>年</a:t>
            </a:r>
            <a:r>
              <a:rPr lang="en-US" altLang="zh-CN" sz="1800" dirty="0">
                <a:latin typeface="微软雅黑" panose="020B0503020204020204" pitchFamily="34" charset="-122"/>
                <a:ea typeface="微软雅黑" panose="020B0503020204020204" pitchFamily="34" charset="-122"/>
              </a:rPr>
              <a:t>11</a:t>
            </a:r>
            <a:r>
              <a:rPr lang="zh-CN" altLang="en-US" sz="1800" dirty="0">
                <a:latin typeface="微软雅黑" panose="020B0503020204020204" pitchFamily="34" charset="-122"/>
                <a:ea typeface="微软雅黑" panose="020B0503020204020204" pitchFamily="34" charset="-122"/>
              </a:rPr>
              <a:t>月</a:t>
            </a:r>
            <a:r>
              <a:rPr lang="en-US" altLang="zh-CN" sz="1800" dirty="0">
                <a:latin typeface="微软雅黑" panose="020B0503020204020204" pitchFamily="34" charset="-122"/>
                <a:ea typeface="微软雅黑" panose="020B0503020204020204" pitchFamily="34" charset="-122"/>
              </a:rPr>
              <a:t>10</a:t>
            </a:r>
            <a:r>
              <a:rPr lang="zh-CN" altLang="en-US" sz="1800" dirty="0">
                <a:latin typeface="微软雅黑" panose="020B0503020204020204" pitchFamily="34" charset="-122"/>
                <a:ea typeface="微软雅黑" panose="020B0503020204020204" pitchFamily="34" charset="-122"/>
              </a:rPr>
              <a:t>日</a:t>
            </a:r>
            <a:endParaRPr lang="zh-CN" altLang="en-US" sz="1800" dirty="0">
              <a:latin typeface="微软雅黑" panose="020B0503020204020204" pitchFamily="34" charset="-122"/>
              <a:ea typeface="微软雅黑" panose="020B0503020204020204" pitchFamily="34" charset="-122"/>
            </a:endParaRPr>
          </a:p>
        </p:txBody>
      </p:sp>
      <p:sp>
        <p:nvSpPr>
          <p:cNvPr id="6149" name="日期占位符 3"/>
          <p:cNvSpPr txBox="1"/>
          <p:nvPr/>
        </p:nvSpPr>
        <p:spPr bwMode="auto">
          <a:xfrm>
            <a:off x="6284913" y="5810250"/>
            <a:ext cx="388778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r" eaLnBrk="1" hangingPunct="1">
              <a:lnSpc>
                <a:spcPct val="100000"/>
              </a:lnSpc>
              <a:spcBef>
                <a:spcPct val="0"/>
              </a:spcBef>
              <a:buFontTx/>
              <a:buNone/>
            </a:pPr>
            <a:r>
              <a:rPr lang="zh-CN" altLang="en-US" sz="1800" dirty="0">
                <a:latin typeface="微软雅黑" panose="020B0503020204020204" pitchFamily="34" charset="-122"/>
                <a:ea typeface="微软雅黑" panose="020B0503020204020204" pitchFamily="34" charset="-122"/>
              </a:rPr>
              <a:t>湖北省土地估价与登记代理协会</a:t>
            </a:r>
            <a:endParaRPr lang="zh-CN" altLang="en-US" sz="1800" dirty="0">
              <a:latin typeface="微软雅黑" panose="020B0503020204020204" pitchFamily="34" charset="-122"/>
              <a:ea typeface="微软雅黑" panose="020B0503020204020204" pitchFamily="34" charset="-122"/>
            </a:endParaRPr>
          </a:p>
        </p:txBody>
      </p:sp>
      <p:sp>
        <p:nvSpPr>
          <p:cNvPr id="2" name="文本框 1"/>
          <p:cNvSpPr txBox="1"/>
          <p:nvPr/>
        </p:nvSpPr>
        <p:spPr>
          <a:xfrm>
            <a:off x="1078122" y="4170219"/>
            <a:ext cx="8424936" cy="768350"/>
          </a:xfrm>
          <a:prstGeom prst="rect">
            <a:avLst/>
          </a:prstGeom>
          <a:noFill/>
        </p:spPr>
        <p:txBody>
          <a:bodyPr wrap="square" rtlCol="0">
            <a:spAutoFit/>
          </a:bodyPr>
          <a:lstStyle/>
          <a:p>
            <a:endParaRPr lang="en-US" altLang="zh-CN" sz="2200" dirty="0">
              <a:solidFill>
                <a:schemeClr val="bg1"/>
              </a:solidFill>
              <a:latin typeface="微软雅黑" panose="020B0503020204020204" pitchFamily="34" charset="-122"/>
              <a:ea typeface="微软雅黑" panose="020B0503020204020204" pitchFamily="34" charset="-122"/>
            </a:endParaRPr>
          </a:p>
          <a:p>
            <a:r>
              <a:rPr lang="zh-CN" altLang="zh-CN" sz="2200" dirty="0">
                <a:solidFill>
                  <a:schemeClr val="bg1"/>
                </a:solidFill>
                <a:latin typeface="微软雅黑" panose="020B0503020204020204" pitchFamily="34" charset="-122"/>
                <a:ea typeface="微软雅黑" panose="020B0503020204020204" pitchFamily="34" charset="-122"/>
              </a:rPr>
              <a:t>主讲人</a:t>
            </a:r>
            <a:r>
              <a:rPr lang="en-US" altLang="zh-CN" sz="2200" dirty="0">
                <a:solidFill>
                  <a:schemeClr val="bg1"/>
                </a:solidFill>
                <a:latin typeface="微软雅黑" panose="020B0503020204020204" pitchFamily="34" charset="-122"/>
                <a:ea typeface="微软雅黑" panose="020B0503020204020204" pitchFamily="34" charset="-122"/>
              </a:rPr>
              <a:t>: </a:t>
            </a:r>
            <a:r>
              <a:rPr lang="zh-CN" altLang="zh-CN" sz="2200" dirty="0">
                <a:solidFill>
                  <a:schemeClr val="bg1"/>
                </a:solidFill>
                <a:latin typeface="微软雅黑" panose="020B0503020204020204" pitchFamily="34" charset="-122"/>
                <a:ea typeface="微软雅黑" panose="020B0503020204020204" pitchFamily="34" charset="-122"/>
              </a:rPr>
              <a:t>省协会评审专家</a:t>
            </a:r>
            <a:r>
              <a:rPr lang="zh-CN" altLang="en-US" sz="2200" dirty="0">
                <a:solidFill>
                  <a:schemeClr val="bg1"/>
                </a:solidFill>
                <a:latin typeface="微软雅黑" panose="020B0503020204020204" pitchFamily="34" charset="-122"/>
                <a:ea typeface="微软雅黑" panose="020B0503020204020204" pitchFamily="34" charset="-122"/>
              </a:rPr>
              <a:t>  </a:t>
            </a:r>
            <a:r>
              <a:rPr lang="zh-CN" altLang="zh-CN" sz="2200" dirty="0">
                <a:solidFill>
                  <a:schemeClr val="bg1"/>
                </a:solidFill>
                <a:latin typeface="微软雅黑" panose="020B0503020204020204" pitchFamily="34" charset="-122"/>
                <a:ea typeface="微软雅黑" panose="020B0503020204020204" pitchFamily="34" charset="-122"/>
              </a:rPr>
              <a:t>邱斐</a:t>
            </a:r>
            <a:endParaRPr lang="zh-CN" altLang="en-US" sz="22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normAutofit/>
          </a:bodyPr>
          <a:lstStyle/>
          <a:p>
            <a:r>
              <a:rPr lang="zh-CN" altLang="en-US" dirty="0"/>
              <a:t>二、存量房（已领取产权证）抵押</a:t>
            </a:r>
            <a:endParaRPr lang="zh-CN" altLang="en-US" dirty="0"/>
          </a:p>
        </p:txBody>
      </p:sp>
      <p:sp>
        <p:nvSpPr>
          <p:cNvPr id="4" name="灯片编号占位符 3"/>
          <p:cNvSpPr>
            <a:spLocks noGrp="1"/>
          </p:cNvSpPr>
          <p:nvPr>
            <p:ph type="sldNum" sz="quarter" idx="10"/>
          </p:nvPr>
        </p:nvSpPr>
        <p:spPr/>
        <p:txBody>
          <a:bodyPr/>
          <a:lstStyle/>
          <a:p>
            <a:pPr>
              <a:defRPr/>
            </a:pPr>
            <a:fld id="{E8EC6320-EF9A-4CFA-B7AF-6E848BC207CF}" type="slidenum">
              <a:rPr lang="zh-CN" altLang="en-US" smtClean="0"/>
            </a:fld>
            <a:endParaRPr lang="zh-CN" altLang="en-US"/>
          </a:p>
        </p:txBody>
      </p:sp>
      <p:sp>
        <p:nvSpPr>
          <p:cNvPr id="2" name="矩形 1"/>
          <p:cNvSpPr/>
          <p:nvPr/>
        </p:nvSpPr>
        <p:spPr>
          <a:xfrm>
            <a:off x="1067687" y="1196752"/>
            <a:ext cx="10258668" cy="4842351"/>
          </a:xfrm>
          <a:prstGeom prst="rect">
            <a:avLst/>
          </a:prstGeom>
        </p:spPr>
        <p:txBody>
          <a:bodyPr wrap="square">
            <a:spAutoFit/>
          </a:bodyPr>
          <a:lstStyle/>
          <a:p>
            <a:pPr>
              <a:lnSpc>
                <a:spcPts val="3500"/>
              </a:lnSpc>
            </a:pPr>
            <a:r>
              <a:rPr lang="zh-CN" altLang="en-US" sz="2400" dirty="0"/>
              <a:t>（六）附件</a:t>
            </a:r>
            <a:endParaRPr lang="en-US" altLang="zh-CN" sz="2400" dirty="0"/>
          </a:p>
          <a:p>
            <a:r>
              <a:rPr lang="en-US" altLang="zh-CN" sz="2400" dirty="0"/>
              <a:t>     </a:t>
            </a:r>
            <a:r>
              <a:rPr lang="zh-CN" altLang="zh-CN" sz="2400" dirty="0"/>
              <a:t>１</a:t>
            </a:r>
            <a:r>
              <a:rPr lang="zh-CN" altLang="en-US" sz="2400" dirty="0"/>
              <a:t>、</a:t>
            </a:r>
            <a:r>
              <a:rPr lang="zh-CN" altLang="zh-CN" sz="2400" dirty="0"/>
              <a:t>涉及土地取得成本的相关文件、标准，以及委托方提供的征地拆迁补偿和安置协议等资料；</a:t>
            </a:r>
            <a:endParaRPr lang="zh-CN" altLang="zh-CN" sz="2400" dirty="0"/>
          </a:p>
          <a:p>
            <a:r>
              <a:rPr lang="en-US" altLang="zh-CN" sz="2400" dirty="0"/>
              <a:t>     </a:t>
            </a:r>
            <a:r>
              <a:rPr lang="zh-CN" altLang="zh-CN" sz="2400" dirty="0"/>
              <a:t>２</a:t>
            </a:r>
            <a:r>
              <a:rPr lang="zh-CN" altLang="en-US" sz="2400" dirty="0"/>
              <a:t>、</a:t>
            </a:r>
            <a:r>
              <a:rPr lang="zh-CN" altLang="zh-CN" sz="2400" dirty="0"/>
              <a:t>已形成的土地出让方案；</a:t>
            </a:r>
            <a:endParaRPr lang="zh-CN" altLang="zh-CN" sz="2400" dirty="0"/>
          </a:p>
          <a:p>
            <a:r>
              <a:rPr lang="en-US" altLang="zh-CN" sz="2400" dirty="0"/>
              <a:t>     </a:t>
            </a:r>
            <a:r>
              <a:rPr lang="zh-CN" altLang="zh-CN" sz="2400" dirty="0"/>
              <a:t>３</a:t>
            </a:r>
            <a:r>
              <a:rPr lang="zh-CN" altLang="en-US" sz="2400" dirty="0"/>
              <a:t>、</a:t>
            </a:r>
            <a:r>
              <a:rPr lang="zh-CN" altLang="zh-CN" sz="2400" dirty="0"/>
              <a:t>报告中采用的相关案例的详细资料（包括照片）；</a:t>
            </a:r>
            <a:endParaRPr lang="zh-CN" altLang="zh-CN" sz="2400" dirty="0"/>
          </a:p>
          <a:p>
            <a:r>
              <a:rPr lang="en-US" altLang="zh-CN" sz="2400" dirty="0"/>
              <a:t>     </a:t>
            </a:r>
            <a:r>
              <a:rPr lang="zh-CN" altLang="zh-CN" sz="2400" dirty="0"/>
              <a:t>４</a:t>
            </a:r>
            <a:r>
              <a:rPr lang="zh-CN" altLang="en-US" sz="2400" dirty="0"/>
              <a:t>、</a:t>
            </a:r>
            <a:r>
              <a:rPr lang="zh-CN" altLang="zh-CN" sz="2400" dirty="0"/>
              <a:t>设定规划建设条件的相关文件依据。</a:t>
            </a:r>
            <a:endParaRPr lang="en-US" altLang="zh-CN" sz="2400" dirty="0"/>
          </a:p>
          <a:p>
            <a:pPr>
              <a:lnSpc>
                <a:spcPts val="3500"/>
              </a:lnSpc>
            </a:pPr>
            <a:endParaRPr lang="en-US" altLang="zh-CN" sz="2400" dirty="0"/>
          </a:p>
          <a:p>
            <a:pPr>
              <a:lnSpc>
                <a:spcPts val="3500"/>
              </a:lnSpc>
            </a:pPr>
            <a:r>
              <a:rPr lang="zh-CN" altLang="en-US" sz="2400" dirty="0"/>
              <a:t>（七）</a:t>
            </a:r>
            <a:r>
              <a:rPr lang="zh-CN" altLang="zh-CN" sz="2400" dirty="0"/>
              <a:t>估价方法选择</a:t>
            </a:r>
            <a:endParaRPr lang="en-US" altLang="zh-CN" sz="2400" dirty="0"/>
          </a:p>
          <a:p>
            <a:r>
              <a:rPr lang="en-US" altLang="zh-CN" sz="2400" dirty="0"/>
              <a:t>    1</a:t>
            </a:r>
            <a:r>
              <a:rPr lang="zh-CN" altLang="zh-CN" sz="2400" dirty="0"/>
              <a:t>、符合</a:t>
            </a:r>
            <a:r>
              <a:rPr lang="en-US" altLang="zh-CN" sz="2400" dirty="0"/>
              <a:t>“</a:t>
            </a:r>
            <a:r>
              <a:rPr lang="zh-CN" altLang="zh-CN" sz="2400" dirty="0"/>
              <a:t>三选一</a:t>
            </a:r>
            <a:r>
              <a:rPr lang="en-US" altLang="zh-CN" sz="2400" dirty="0"/>
              <a:t>,</a:t>
            </a:r>
            <a:r>
              <a:rPr lang="zh-CN" altLang="zh-CN" sz="2400" dirty="0"/>
              <a:t>二选一</a:t>
            </a:r>
            <a:r>
              <a:rPr lang="en-US" altLang="zh-CN" sz="2400" dirty="0"/>
              <a:t>”</a:t>
            </a:r>
            <a:r>
              <a:rPr lang="zh-CN" altLang="zh-CN" sz="2400" dirty="0"/>
              <a:t>。因土地市场不发育等原因，无法满足上述要求的</a:t>
            </a:r>
            <a:r>
              <a:rPr lang="zh-CN" altLang="en-US" sz="2400" dirty="0"/>
              <a:t>，</a:t>
            </a:r>
            <a:r>
              <a:rPr lang="zh-CN" altLang="zh-CN" sz="2400" dirty="0"/>
              <a:t>应有详细的市场调查情况说明。</a:t>
            </a:r>
            <a:endParaRPr lang="zh-CN" altLang="zh-CN" sz="2400" dirty="0"/>
          </a:p>
          <a:p>
            <a:r>
              <a:rPr lang="en-US" altLang="zh-CN" sz="2400" dirty="0"/>
              <a:t>    2</a:t>
            </a:r>
            <a:r>
              <a:rPr lang="zh-CN" altLang="zh-CN" sz="2400" dirty="0"/>
              <a:t>、补地价的特殊要求</a:t>
            </a:r>
            <a:r>
              <a:rPr lang="en-US" altLang="zh-CN" sz="2400" dirty="0"/>
              <a:t>, </a:t>
            </a:r>
            <a:r>
              <a:rPr lang="zh-CN" altLang="zh-CN" sz="2400" dirty="0"/>
              <a:t>如</a:t>
            </a:r>
            <a:r>
              <a:rPr lang="en-US" altLang="zh-CN" sz="2400" dirty="0"/>
              <a:t>:</a:t>
            </a:r>
            <a:r>
              <a:rPr lang="zh-CN" altLang="zh-CN" sz="2400" dirty="0"/>
              <a:t>多种价格择高等。</a:t>
            </a:r>
            <a:r>
              <a:rPr lang="en-US" altLang="zh-CN" sz="2400" dirty="0">
                <a:latin typeface="+mn-ea"/>
                <a:ea typeface="+mn-ea"/>
              </a:rPr>
              <a:t>  </a:t>
            </a:r>
            <a:endParaRPr lang="en-US" altLang="zh-CN" sz="2400" dirty="0">
              <a:latin typeface="+mn-ea"/>
              <a:ea typeface="+mn-ea"/>
            </a:endParaRPr>
          </a:p>
          <a:p>
            <a:pPr>
              <a:lnSpc>
                <a:spcPts val="3500"/>
              </a:lnSpc>
            </a:pPr>
            <a:r>
              <a:rPr lang="en-US" altLang="zh-CN" sz="2400" dirty="0">
                <a:latin typeface="+mn-ea"/>
                <a:ea typeface="+mn-ea"/>
              </a:rPr>
              <a:t>   </a:t>
            </a:r>
            <a:endParaRPr lang="zh-CN" altLang="en-US" sz="2400" dirty="0">
              <a:latin typeface="+mn-ea"/>
              <a:ea typeface="+mn-ea"/>
            </a:endParaRPr>
          </a:p>
        </p:txBody>
      </p:sp>
      <p:sp>
        <p:nvSpPr>
          <p:cNvPr id="6" name="对角圆角矩形 5"/>
          <p:cNvSpPr/>
          <p:nvPr/>
        </p:nvSpPr>
        <p:spPr>
          <a:xfrm>
            <a:off x="911424" y="180056"/>
            <a:ext cx="7200800" cy="800100"/>
          </a:xfrm>
          <a:prstGeom prst="round2DiagRect">
            <a:avLst/>
          </a:prstGeom>
          <a:solidFill>
            <a:srgbClr val="CC2A1E"/>
          </a:solidFill>
          <a:ln w="38100">
            <a:solidFill>
              <a:srgbClr val="CC2A1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r>
              <a:rPr lang="zh-CN" altLang="en-US" sz="2800" dirty="0">
                <a:solidFill>
                  <a:schemeClr val="bg1"/>
                </a:solidFill>
                <a:latin typeface="微软雅黑" panose="020B0503020204020204" pitchFamily="34" charset="-122"/>
                <a:ea typeface="微软雅黑" panose="020B0503020204020204" pitchFamily="34" charset="-122"/>
              </a:rPr>
              <a:t>第三部分     </a:t>
            </a:r>
            <a:r>
              <a:rPr lang="zh-CN" altLang="zh-CN" sz="2800" dirty="0">
                <a:solidFill>
                  <a:schemeClr val="bg1"/>
                </a:solidFill>
                <a:latin typeface="微软雅黑" panose="020B0503020204020204" pitchFamily="34" charset="-122"/>
                <a:ea typeface="微软雅黑" panose="020B0503020204020204" pitchFamily="34" charset="-122"/>
              </a:rPr>
              <a:t>土地估价报告评审重点关注问题</a:t>
            </a:r>
            <a:endParaRPr lang="zh-CN" altLang="zh-CN" sz="28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normAutofit/>
          </a:bodyPr>
          <a:lstStyle/>
          <a:p>
            <a:r>
              <a:rPr lang="zh-CN" altLang="en-US" dirty="0"/>
              <a:t>二、存量房（已领取产权证）抵押</a:t>
            </a:r>
            <a:endParaRPr lang="zh-CN" altLang="en-US" dirty="0"/>
          </a:p>
        </p:txBody>
      </p:sp>
      <p:sp>
        <p:nvSpPr>
          <p:cNvPr id="4" name="灯片编号占位符 3"/>
          <p:cNvSpPr>
            <a:spLocks noGrp="1"/>
          </p:cNvSpPr>
          <p:nvPr>
            <p:ph type="sldNum" sz="quarter" idx="10"/>
          </p:nvPr>
        </p:nvSpPr>
        <p:spPr/>
        <p:txBody>
          <a:bodyPr/>
          <a:lstStyle/>
          <a:p>
            <a:pPr>
              <a:defRPr/>
            </a:pPr>
            <a:fld id="{E8EC6320-EF9A-4CFA-B7AF-6E848BC207CF}" type="slidenum">
              <a:rPr lang="zh-CN" altLang="en-US" smtClean="0"/>
            </a:fld>
            <a:endParaRPr lang="zh-CN" altLang="en-US"/>
          </a:p>
        </p:txBody>
      </p:sp>
      <p:sp>
        <p:nvSpPr>
          <p:cNvPr id="2" name="矩形 1"/>
          <p:cNvSpPr/>
          <p:nvPr/>
        </p:nvSpPr>
        <p:spPr>
          <a:xfrm>
            <a:off x="1032715" y="1268760"/>
            <a:ext cx="10258668" cy="4603824"/>
          </a:xfrm>
          <a:prstGeom prst="rect">
            <a:avLst/>
          </a:prstGeom>
        </p:spPr>
        <p:txBody>
          <a:bodyPr wrap="square">
            <a:spAutoFit/>
          </a:bodyPr>
          <a:lstStyle/>
          <a:p>
            <a:pPr>
              <a:lnSpc>
                <a:spcPts val="3500"/>
              </a:lnSpc>
            </a:pPr>
            <a:r>
              <a:rPr lang="zh-CN" altLang="en-US" sz="2400" dirty="0"/>
              <a:t>（八）</a:t>
            </a:r>
            <a:r>
              <a:rPr lang="zh-CN" altLang="zh-CN" sz="2400" dirty="0"/>
              <a:t>地价确定</a:t>
            </a:r>
            <a:endParaRPr lang="en-US" altLang="zh-CN" sz="2400" dirty="0"/>
          </a:p>
          <a:p>
            <a:r>
              <a:rPr lang="en-US" altLang="zh-CN" sz="2400" dirty="0"/>
              <a:t>         </a:t>
            </a:r>
            <a:r>
              <a:rPr lang="zh-CN" altLang="zh-CN" sz="2400" dirty="0"/>
              <a:t>应有明确的底价决策建议及理由。</a:t>
            </a:r>
            <a:endParaRPr lang="en-US" altLang="zh-CN" sz="2400" dirty="0"/>
          </a:p>
          <a:p>
            <a:endParaRPr lang="en-US" altLang="zh-CN" sz="2400" dirty="0"/>
          </a:p>
          <a:p>
            <a:r>
              <a:rPr lang="zh-CN" altLang="en-US" sz="2400" dirty="0"/>
              <a:t>（九）</a:t>
            </a:r>
            <a:r>
              <a:rPr lang="zh-CN" altLang="zh-CN" sz="2400" dirty="0"/>
              <a:t>方法应用</a:t>
            </a:r>
            <a:endParaRPr lang="en-US" altLang="zh-CN" sz="2400" dirty="0"/>
          </a:p>
          <a:p>
            <a:r>
              <a:rPr lang="en-US" altLang="zh-CN" sz="2400" dirty="0">
                <a:latin typeface="+mn-ea"/>
                <a:ea typeface="+mn-ea"/>
              </a:rPr>
              <a:t>    1</a:t>
            </a:r>
            <a:r>
              <a:rPr lang="zh-CN" altLang="en-US" sz="2400" dirty="0">
                <a:latin typeface="+mn-ea"/>
                <a:ea typeface="+mn-ea"/>
              </a:rPr>
              <a:t>、</a:t>
            </a:r>
            <a:r>
              <a:rPr lang="zh-CN" altLang="en-US" sz="2400" b="1" dirty="0">
                <a:latin typeface="+mn-ea"/>
                <a:ea typeface="+mn-ea"/>
              </a:rPr>
              <a:t>剩余法</a:t>
            </a:r>
            <a:r>
              <a:rPr lang="zh-CN" altLang="zh-CN" sz="2400" dirty="0"/>
              <a:t>开发周期的确定一般不超过三年</a:t>
            </a:r>
            <a:r>
              <a:rPr lang="zh-CN" altLang="en-US" sz="2400" dirty="0"/>
              <a:t>；</a:t>
            </a:r>
            <a:endParaRPr lang="en-US" altLang="zh-CN" sz="2400" dirty="0"/>
          </a:p>
          <a:p>
            <a:r>
              <a:rPr lang="en-US" altLang="zh-CN" sz="2400" dirty="0">
                <a:latin typeface="+mn-ea"/>
                <a:ea typeface="+mn-ea"/>
              </a:rPr>
              <a:t>    2</a:t>
            </a:r>
            <a:r>
              <a:rPr lang="zh-CN" altLang="en-US" sz="2400" dirty="0">
                <a:latin typeface="+mn-ea"/>
                <a:ea typeface="+mn-ea"/>
              </a:rPr>
              <a:t>、</a:t>
            </a:r>
            <a:r>
              <a:rPr lang="zh-CN" altLang="en-US" sz="2400" b="1" dirty="0">
                <a:latin typeface="+mn-ea"/>
                <a:ea typeface="+mn-ea"/>
              </a:rPr>
              <a:t>收益还原法</a:t>
            </a:r>
            <a:r>
              <a:rPr lang="zh-CN" altLang="zh-CN" sz="2400" dirty="0"/>
              <a:t>只能采用收益不变公式计算</a:t>
            </a:r>
            <a:r>
              <a:rPr lang="zh-CN" altLang="en-US" sz="2400" dirty="0"/>
              <a:t>；</a:t>
            </a:r>
            <a:endParaRPr lang="en-US" altLang="zh-CN" sz="2400" dirty="0"/>
          </a:p>
          <a:p>
            <a:r>
              <a:rPr lang="en-US" altLang="zh-CN" sz="2400" dirty="0">
                <a:latin typeface="+mn-ea"/>
                <a:ea typeface="+mn-ea"/>
              </a:rPr>
              <a:t>    3</a:t>
            </a:r>
            <a:r>
              <a:rPr lang="zh-CN" altLang="en-US" sz="2400" dirty="0">
                <a:latin typeface="+mn-ea"/>
                <a:ea typeface="+mn-ea"/>
              </a:rPr>
              <a:t>、</a:t>
            </a:r>
            <a:r>
              <a:rPr lang="zh-CN" altLang="zh-CN" sz="2400" b="1" dirty="0">
                <a:latin typeface="+mn-ea"/>
                <a:ea typeface="+mn-ea"/>
              </a:rPr>
              <a:t>成本逼近法</a:t>
            </a:r>
            <a:r>
              <a:rPr lang="zh-CN" altLang="en-US" sz="2400" dirty="0">
                <a:latin typeface="+mn-ea"/>
                <a:ea typeface="+mn-ea"/>
              </a:rPr>
              <a:t>中</a:t>
            </a:r>
            <a:r>
              <a:rPr lang="zh-CN" altLang="zh-CN" sz="2400" dirty="0"/>
              <a:t>国家或地方从土地出让收入或土地出让收益中计提的各类专项资金不能纳入成本。土地增值收益率的确定应符合国土资厅函〔２００９〕３１１号相关规定。</a:t>
            </a:r>
            <a:endParaRPr lang="en-US" altLang="zh-CN" sz="2400" dirty="0"/>
          </a:p>
          <a:p>
            <a:r>
              <a:rPr lang="en-US" altLang="zh-CN" sz="2400" dirty="0">
                <a:latin typeface="+mn-ea"/>
                <a:ea typeface="+mn-ea"/>
              </a:rPr>
              <a:t>    4</a:t>
            </a:r>
            <a:r>
              <a:rPr lang="zh-CN" altLang="en-US" sz="2400" dirty="0">
                <a:latin typeface="+mn-ea"/>
                <a:ea typeface="+mn-ea"/>
              </a:rPr>
              <a:t>、</a:t>
            </a:r>
            <a:r>
              <a:rPr lang="zh-CN" altLang="en-US" sz="2400" b="1" dirty="0">
                <a:latin typeface="+mn-ea"/>
                <a:ea typeface="+mn-ea"/>
              </a:rPr>
              <a:t>市场比较法</a:t>
            </a:r>
            <a:r>
              <a:rPr lang="zh-CN" altLang="en-US" sz="2400" dirty="0">
                <a:latin typeface="+mn-ea"/>
                <a:ea typeface="+mn-ea"/>
              </a:rPr>
              <a:t>不采用溢价率较高的案例、</a:t>
            </a:r>
            <a:r>
              <a:rPr lang="zh-CN" altLang="zh-CN" sz="2400" dirty="0"/>
              <a:t>不采用楼面地价历史最高或最低的交易案例</a:t>
            </a:r>
            <a:r>
              <a:rPr lang="zh-CN" altLang="en-US" sz="2400" dirty="0"/>
              <a:t>，</a:t>
            </a:r>
            <a:r>
              <a:rPr lang="zh-CN" altLang="zh-CN" sz="2400" dirty="0"/>
              <a:t>各比较案例修正后的比准价格相差不能超过</a:t>
            </a:r>
            <a:r>
              <a:rPr lang="en-US" altLang="zh-CN" sz="2400" dirty="0"/>
              <a:t>40%</a:t>
            </a:r>
            <a:r>
              <a:rPr lang="zh-CN" altLang="zh-CN" sz="2400" dirty="0"/>
              <a:t>；各比较案例的修正幅度不能超过</a:t>
            </a:r>
            <a:r>
              <a:rPr lang="en-US" altLang="zh-CN" sz="2400" dirty="0"/>
              <a:t>30%</a:t>
            </a:r>
            <a:r>
              <a:rPr lang="zh-CN" altLang="zh-CN" sz="2400" dirty="0"/>
              <a:t>。</a:t>
            </a:r>
            <a:r>
              <a:rPr lang="en-US" altLang="zh-CN" sz="2400" dirty="0">
                <a:latin typeface="+mn-ea"/>
                <a:ea typeface="+mn-ea"/>
              </a:rPr>
              <a:t>   </a:t>
            </a:r>
            <a:endParaRPr lang="zh-CN" altLang="en-US" sz="2400" dirty="0">
              <a:latin typeface="+mn-ea"/>
              <a:ea typeface="+mn-ea"/>
            </a:endParaRPr>
          </a:p>
        </p:txBody>
      </p:sp>
      <p:sp>
        <p:nvSpPr>
          <p:cNvPr id="6" name="对角圆角矩形 5"/>
          <p:cNvSpPr/>
          <p:nvPr/>
        </p:nvSpPr>
        <p:spPr>
          <a:xfrm>
            <a:off x="911424" y="180056"/>
            <a:ext cx="7200800" cy="800100"/>
          </a:xfrm>
          <a:prstGeom prst="round2DiagRect">
            <a:avLst/>
          </a:prstGeom>
          <a:solidFill>
            <a:srgbClr val="CC2A1E"/>
          </a:solidFill>
          <a:ln w="38100">
            <a:solidFill>
              <a:srgbClr val="CC2A1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r>
              <a:rPr lang="zh-CN" altLang="en-US" sz="2800" dirty="0">
                <a:solidFill>
                  <a:schemeClr val="bg1"/>
                </a:solidFill>
                <a:latin typeface="微软雅黑" panose="020B0503020204020204" pitchFamily="34" charset="-122"/>
                <a:ea typeface="微软雅黑" panose="020B0503020204020204" pitchFamily="34" charset="-122"/>
              </a:rPr>
              <a:t>第三部分     </a:t>
            </a:r>
            <a:r>
              <a:rPr lang="zh-CN" altLang="zh-CN" sz="2800" dirty="0">
                <a:solidFill>
                  <a:schemeClr val="bg1"/>
                </a:solidFill>
                <a:latin typeface="微软雅黑" panose="020B0503020204020204" pitchFamily="34" charset="-122"/>
                <a:ea typeface="微软雅黑" panose="020B0503020204020204" pitchFamily="34" charset="-122"/>
              </a:rPr>
              <a:t>土地估价报告评审重点关注问题</a:t>
            </a:r>
            <a:endParaRPr lang="zh-CN" altLang="zh-CN" sz="28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normAutofit/>
          </a:bodyPr>
          <a:lstStyle/>
          <a:p>
            <a:r>
              <a:rPr lang="zh-CN" altLang="en-US" dirty="0"/>
              <a:t>二、存量房（已领取产权证）抵押</a:t>
            </a:r>
            <a:endParaRPr lang="zh-CN" altLang="en-US" dirty="0"/>
          </a:p>
        </p:txBody>
      </p:sp>
      <p:sp>
        <p:nvSpPr>
          <p:cNvPr id="4" name="灯片编号占位符 3"/>
          <p:cNvSpPr>
            <a:spLocks noGrp="1"/>
          </p:cNvSpPr>
          <p:nvPr>
            <p:ph type="sldNum" sz="quarter" idx="10"/>
          </p:nvPr>
        </p:nvSpPr>
        <p:spPr/>
        <p:txBody>
          <a:bodyPr/>
          <a:lstStyle/>
          <a:p>
            <a:pPr>
              <a:defRPr/>
            </a:pPr>
            <a:fld id="{E8EC6320-EF9A-4CFA-B7AF-6E848BC207CF}" type="slidenum">
              <a:rPr lang="zh-CN" altLang="en-US" smtClean="0"/>
            </a:fld>
            <a:endParaRPr lang="zh-CN" altLang="en-US"/>
          </a:p>
        </p:txBody>
      </p:sp>
      <p:sp>
        <p:nvSpPr>
          <p:cNvPr id="2" name="矩形 1"/>
          <p:cNvSpPr/>
          <p:nvPr/>
        </p:nvSpPr>
        <p:spPr>
          <a:xfrm>
            <a:off x="1032715" y="1340768"/>
            <a:ext cx="10258668" cy="4228850"/>
          </a:xfrm>
          <a:prstGeom prst="rect">
            <a:avLst/>
          </a:prstGeom>
        </p:spPr>
        <p:txBody>
          <a:bodyPr wrap="square">
            <a:spAutoFit/>
          </a:bodyPr>
          <a:lstStyle/>
          <a:p>
            <a:pPr eaLnBrk="1" hangingPunct="1">
              <a:spcAft>
                <a:spcPct val="20000"/>
              </a:spcAft>
              <a:buFontTx/>
              <a:buNone/>
            </a:pPr>
            <a:r>
              <a:rPr lang="zh-CN" altLang="en-US" sz="2400" dirty="0"/>
              <a:t>（一）按所选方法填报数据</a:t>
            </a:r>
            <a:endParaRPr lang="zh-CN" altLang="en-US" sz="2400" dirty="0"/>
          </a:p>
          <a:p>
            <a:r>
              <a:rPr lang="en-US" altLang="zh-CN" sz="2400" dirty="0"/>
              <a:t>         </a:t>
            </a:r>
            <a:r>
              <a:rPr lang="zh-CN" altLang="en-US" sz="2400" b="1" dirty="0"/>
              <a:t>注意：剩余法与假设开发法的区别！！！</a:t>
            </a:r>
            <a:endParaRPr lang="en-US" altLang="zh-CN" sz="2400" dirty="0"/>
          </a:p>
          <a:p>
            <a:endParaRPr lang="en-US" altLang="zh-CN" sz="2400" dirty="0"/>
          </a:p>
          <a:p>
            <a:r>
              <a:rPr lang="zh-CN" altLang="en-US" sz="2400" dirty="0"/>
              <a:t>（二）完整上传土地估价报告</a:t>
            </a:r>
            <a:endParaRPr lang="en-US" altLang="zh-CN" sz="2400" dirty="0"/>
          </a:p>
          <a:p>
            <a:r>
              <a:rPr lang="zh-CN" altLang="en-US" sz="2400" b="1" dirty="0"/>
              <a:t>        注意：结果报告与技术报告同时上传！！！</a:t>
            </a:r>
            <a:endParaRPr lang="en-US" altLang="zh-CN" sz="2400" b="1" dirty="0"/>
          </a:p>
          <a:p>
            <a:endParaRPr lang="en-US" altLang="zh-CN" sz="2400" b="1" dirty="0"/>
          </a:p>
          <a:p>
            <a:r>
              <a:rPr lang="zh-CN" altLang="en-US" sz="2400" dirty="0"/>
              <a:t>（三）填报数据的计量单位准确</a:t>
            </a:r>
            <a:endParaRPr lang="en-US" altLang="zh-CN" sz="2400" dirty="0"/>
          </a:p>
          <a:p>
            <a:r>
              <a:rPr lang="zh-CN" altLang="en-US" sz="2400" dirty="0"/>
              <a:t>      总价、收费额：万元；面积：平方米</a:t>
            </a:r>
            <a:endParaRPr lang="en-US" altLang="zh-CN" sz="2400" dirty="0"/>
          </a:p>
          <a:p>
            <a:endParaRPr lang="en-US" altLang="zh-CN" sz="2400" dirty="0"/>
          </a:p>
          <a:p>
            <a:r>
              <a:rPr lang="zh-CN" altLang="en-US" sz="2400" dirty="0"/>
              <a:t>（四）附件齐全清晰完整</a:t>
            </a:r>
            <a:endParaRPr lang="en-US" altLang="zh-CN" sz="2400" dirty="0"/>
          </a:p>
          <a:p>
            <a:r>
              <a:rPr lang="en-US" altLang="zh-CN" sz="2400" dirty="0">
                <a:latin typeface="+mn-ea"/>
                <a:ea typeface="+mn-ea"/>
              </a:rPr>
              <a:t> </a:t>
            </a:r>
            <a:endParaRPr lang="zh-CN" altLang="en-US" sz="2400" dirty="0">
              <a:latin typeface="+mn-ea"/>
              <a:ea typeface="+mn-ea"/>
            </a:endParaRPr>
          </a:p>
        </p:txBody>
      </p:sp>
      <p:sp>
        <p:nvSpPr>
          <p:cNvPr id="6" name="对角圆角矩形 5"/>
          <p:cNvSpPr/>
          <p:nvPr/>
        </p:nvSpPr>
        <p:spPr>
          <a:xfrm>
            <a:off x="911424" y="180056"/>
            <a:ext cx="7200800" cy="800100"/>
          </a:xfrm>
          <a:prstGeom prst="round2DiagRect">
            <a:avLst/>
          </a:prstGeom>
          <a:solidFill>
            <a:srgbClr val="CC2A1E"/>
          </a:solidFill>
          <a:ln w="38100">
            <a:solidFill>
              <a:srgbClr val="CC2A1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r>
              <a:rPr lang="zh-CN" altLang="en-US" sz="2800" dirty="0">
                <a:solidFill>
                  <a:schemeClr val="bg1"/>
                </a:solidFill>
                <a:latin typeface="微软雅黑" panose="020B0503020204020204" pitchFamily="34" charset="-122"/>
                <a:ea typeface="微软雅黑" panose="020B0503020204020204" pitchFamily="34" charset="-122"/>
              </a:rPr>
              <a:t>第四部分    土地报告备案系统操作注意事项</a:t>
            </a:r>
            <a:endParaRPr lang="zh-CN" altLang="zh-CN" sz="28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normAutofit/>
          </a:bodyPr>
          <a:lstStyle/>
          <a:p>
            <a:r>
              <a:rPr lang="zh-CN" altLang="en-US" dirty="0"/>
              <a:t>二、存量房（已领取产权证）抵押</a:t>
            </a:r>
            <a:endParaRPr lang="zh-CN" altLang="en-US" dirty="0"/>
          </a:p>
        </p:txBody>
      </p:sp>
      <p:sp>
        <p:nvSpPr>
          <p:cNvPr id="4" name="灯片编号占位符 3"/>
          <p:cNvSpPr>
            <a:spLocks noGrp="1"/>
          </p:cNvSpPr>
          <p:nvPr>
            <p:ph type="sldNum" sz="quarter" idx="10"/>
          </p:nvPr>
        </p:nvSpPr>
        <p:spPr/>
        <p:txBody>
          <a:bodyPr/>
          <a:lstStyle/>
          <a:p>
            <a:pPr>
              <a:defRPr/>
            </a:pPr>
            <a:fld id="{E8EC6320-EF9A-4CFA-B7AF-6E848BC207CF}" type="slidenum">
              <a:rPr lang="zh-CN" altLang="en-US" smtClean="0"/>
            </a:fld>
            <a:endParaRPr lang="zh-CN" altLang="en-US"/>
          </a:p>
        </p:txBody>
      </p:sp>
      <p:sp>
        <p:nvSpPr>
          <p:cNvPr id="2" name="矩形 1"/>
          <p:cNvSpPr/>
          <p:nvPr/>
        </p:nvSpPr>
        <p:spPr>
          <a:xfrm>
            <a:off x="1032715" y="1340768"/>
            <a:ext cx="10258668" cy="3416320"/>
          </a:xfrm>
          <a:prstGeom prst="rect">
            <a:avLst/>
          </a:prstGeom>
        </p:spPr>
        <p:txBody>
          <a:bodyPr wrap="square">
            <a:spAutoFit/>
          </a:bodyPr>
          <a:lstStyle/>
          <a:p>
            <a:pPr eaLnBrk="1" hangingPunct="1">
              <a:spcAft>
                <a:spcPct val="20000"/>
              </a:spcAft>
              <a:buFontTx/>
              <a:buNone/>
            </a:pPr>
            <a:r>
              <a:rPr lang="zh-CN" altLang="en-US" sz="2400" dirty="0"/>
              <a:t>（五）估价师、法人亲笔签字</a:t>
            </a:r>
            <a:endParaRPr lang="en-US" altLang="zh-CN" sz="2400" dirty="0"/>
          </a:p>
          <a:p>
            <a:endParaRPr lang="en-US" altLang="zh-CN" sz="2400" dirty="0"/>
          </a:p>
          <a:p>
            <a:r>
              <a:rPr lang="zh-CN" altLang="en-US" sz="2400" dirty="0"/>
              <a:t>（六）盖章页全部上传</a:t>
            </a:r>
            <a:endParaRPr lang="en-US" altLang="zh-CN" sz="2400" dirty="0"/>
          </a:p>
          <a:p>
            <a:pPr eaLnBrk="1" hangingPunct="1">
              <a:lnSpc>
                <a:spcPct val="120000"/>
              </a:lnSpc>
            </a:pPr>
            <a:r>
              <a:rPr lang="zh-CN" altLang="en-US" sz="2400" dirty="0"/>
              <a:t>         盖章页要求全部上传：结果报告中“估价结果”、土地估价结果一览表、技术报告中“估价结果”</a:t>
            </a:r>
            <a:endParaRPr lang="en-US" altLang="zh-CN" sz="2400" dirty="0"/>
          </a:p>
          <a:p>
            <a:pPr eaLnBrk="1" hangingPunct="1">
              <a:lnSpc>
                <a:spcPct val="120000"/>
              </a:lnSpc>
            </a:pPr>
            <a:r>
              <a:rPr lang="en-US" altLang="zh-CN" sz="2400" b="1" dirty="0"/>
              <a:t>         </a:t>
            </a:r>
            <a:r>
              <a:rPr lang="zh-CN" altLang="en-US" sz="2400" b="1" dirty="0"/>
              <a:t>注意：土地估价师签字、法定代表人签字、估价机构公章应在同一页面展示。</a:t>
            </a:r>
            <a:endParaRPr lang="zh-CN" altLang="en-US" sz="2400" b="1" dirty="0"/>
          </a:p>
          <a:p>
            <a:r>
              <a:rPr lang="en-US" altLang="zh-CN" sz="2400" dirty="0">
                <a:latin typeface="+mn-ea"/>
                <a:ea typeface="+mn-ea"/>
              </a:rPr>
              <a:t> </a:t>
            </a:r>
            <a:endParaRPr lang="zh-CN" altLang="en-US" sz="2400" dirty="0">
              <a:latin typeface="+mn-ea"/>
              <a:ea typeface="+mn-ea"/>
            </a:endParaRPr>
          </a:p>
        </p:txBody>
      </p:sp>
      <p:sp>
        <p:nvSpPr>
          <p:cNvPr id="6" name="对角圆角矩形 5"/>
          <p:cNvSpPr/>
          <p:nvPr/>
        </p:nvSpPr>
        <p:spPr>
          <a:xfrm>
            <a:off x="911424" y="180056"/>
            <a:ext cx="7200800" cy="800100"/>
          </a:xfrm>
          <a:prstGeom prst="round2DiagRect">
            <a:avLst/>
          </a:prstGeom>
          <a:solidFill>
            <a:srgbClr val="CC2A1E"/>
          </a:solidFill>
          <a:ln w="38100">
            <a:solidFill>
              <a:srgbClr val="CC2A1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r>
              <a:rPr lang="zh-CN" altLang="en-US" sz="2800" dirty="0">
                <a:solidFill>
                  <a:schemeClr val="bg1"/>
                </a:solidFill>
                <a:latin typeface="微软雅黑" panose="020B0503020204020204" pitchFamily="34" charset="-122"/>
                <a:ea typeface="微软雅黑" panose="020B0503020204020204" pitchFamily="34" charset="-122"/>
              </a:rPr>
              <a:t>第四部分    土地报告备案系统操作注意事项</a:t>
            </a:r>
            <a:endParaRPr lang="zh-CN" altLang="zh-CN" sz="28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pPr algn="ctr" fontAlgn="auto">
              <a:lnSpc>
                <a:spcPct val="110000"/>
              </a:lnSpc>
              <a:spcAft>
                <a:spcPts val="0"/>
              </a:spcAft>
              <a:defRPr/>
            </a:pPr>
            <a:r>
              <a:rPr lang="en-US" altLang="zh-CN" sz="7200" b="1" dirty="0"/>
              <a:t>THANKS !</a:t>
            </a:r>
            <a:endParaRPr lang="en-US" altLang="zh-CN" sz="7200" b="1"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灯片编号占位符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fontAlgn="base">
              <a:spcBef>
                <a:spcPct val="0"/>
              </a:spcBef>
              <a:spcAft>
                <a:spcPct val="0"/>
              </a:spcAft>
            </a:pPr>
            <a:fld id="{832595F2-7BC2-412B-8EF6-92FAC63DEA40}" type="slidenum">
              <a:rPr lang="zh-CN" altLang="en-US">
                <a:solidFill>
                  <a:srgbClr val="CC2A1E"/>
                </a:solidFill>
              </a:rPr>
            </a:fld>
            <a:endParaRPr lang="zh-CN" altLang="en-US">
              <a:solidFill>
                <a:srgbClr val="CC2A1E"/>
              </a:solidFill>
            </a:endParaRPr>
          </a:p>
        </p:txBody>
      </p:sp>
      <p:sp>
        <p:nvSpPr>
          <p:cNvPr id="8195" name="标题 3"/>
          <p:cNvSpPr>
            <a:spLocks noGrp="1"/>
          </p:cNvSpPr>
          <p:nvPr>
            <p:ph type="title"/>
          </p:nvPr>
        </p:nvSpPr>
        <p:spPr>
          <a:xfrm>
            <a:off x="839416" y="476672"/>
            <a:ext cx="10515600" cy="549275"/>
          </a:xfrm>
        </p:spPr>
        <p:txBody>
          <a:bodyPr/>
          <a:lstStyle/>
          <a:p>
            <a:r>
              <a:rPr lang="zh-CN" altLang="en-US" dirty="0"/>
              <a:t>目录</a:t>
            </a:r>
            <a:endParaRPr lang="zh-CN" altLang="en-US" dirty="0"/>
          </a:p>
        </p:txBody>
      </p:sp>
      <p:sp>
        <p:nvSpPr>
          <p:cNvPr id="8220" name="矩形 2"/>
          <p:cNvSpPr>
            <a:spLocks noChangeArrowheads="1"/>
          </p:cNvSpPr>
          <p:nvPr/>
        </p:nvSpPr>
        <p:spPr bwMode="auto">
          <a:xfrm>
            <a:off x="1040929" y="1800000"/>
            <a:ext cx="5991173" cy="396000"/>
          </a:xfrm>
          <a:prstGeom prst="rect">
            <a:avLst/>
          </a:prstGeom>
          <a:solidFill>
            <a:srgbClr val="CC2A1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CN" altLang="en-US" sz="2400" dirty="0">
                <a:solidFill>
                  <a:schemeClr val="bg1"/>
                </a:solidFill>
                <a:latin typeface="微软雅黑" panose="020B0503020204020204" pitchFamily="34" charset="-122"/>
                <a:ea typeface="微软雅黑" panose="020B0503020204020204" pitchFamily="34" charset="-122"/>
              </a:rPr>
              <a:t>第一部分  </a:t>
            </a:r>
            <a:r>
              <a:rPr lang="en-US" altLang="zh-CN" sz="2400" dirty="0">
                <a:solidFill>
                  <a:schemeClr val="bg1"/>
                </a:solidFill>
                <a:latin typeface="微软雅黑" panose="020B0503020204020204" pitchFamily="34" charset="-122"/>
                <a:ea typeface="微软雅黑" panose="020B0503020204020204" pitchFamily="34" charset="-122"/>
              </a:rPr>
              <a:t>2017</a:t>
            </a:r>
            <a:r>
              <a:rPr lang="zh-CN" altLang="en-US" sz="2400" dirty="0">
                <a:solidFill>
                  <a:schemeClr val="bg1"/>
                </a:solidFill>
                <a:latin typeface="微软雅黑" panose="020B0503020204020204" pitchFamily="34" charset="-122"/>
                <a:ea typeface="微软雅黑" panose="020B0503020204020204" pitchFamily="34" charset="-122"/>
              </a:rPr>
              <a:t>年湖北省评估机构抽检情况</a:t>
            </a:r>
            <a:endParaRPr lang="zh-CN" altLang="en-US" sz="2400" dirty="0">
              <a:solidFill>
                <a:schemeClr val="bg1"/>
              </a:solidFill>
              <a:latin typeface="微软雅黑" panose="020B0503020204020204" pitchFamily="34" charset="-122"/>
              <a:ea typeface="微软雅黑" panose="020B0503020204020204" pitchFamily="34" charset="-122"/>
            </a:endParaRPr>
          </a:p>
        </p:txBody>
      </p:sp>
      <p:sp>
        <p:nvSpPr>
          <p:cNvPr id="8221" name="矩形 3"/>
          <p:cNvSpPr>
            <a:spLocks noChangeArrowheads="1"/>
          </p:cNvSpPr>
          <p:nvPr/>
        </p:nvSpPr>
        <p:spPr bwMode="auto">
          <a:xfrm>
            <a:off x="1032850" y="2722833"/>
            <a:ext cx="5999253" cy="396000"/>
          </a:xfrm>
          <a:prstGeom prst="rect">
            <a:avLst/>
          </a:prstGeom>
          <a:solidFill>
            <a:srgbClr val="CC2A1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eaLnBrk="1" hangingPunct="1">
              <a:lnSpc>
                <a:spcPct val="100000"/>
              </a:lnSpc>
              <a:spcBef>
                <a:spcPct val="0"/>
              </a:spcBef>
              <a:buFontTx/>
              <a:buNone/>
            </a:pPr>
            <a:r>
              <a:rPr lang="zh-CN" altLang="en-US" sz="2400" dirty="0">
                <a:solidFill>
                  <a:schemeClr val="bg1"/>
                </a:solidFill>
                <a:latin typeface="微软雅黑" panose="020B0503020204020204" pitchFamily="34" charset="-122"/>
                <a:ea typeface="微软雅黑" panose="020B0503020204020204" pitchFamily="34" charset="-122"/>
              </a:rPr>
              <a:t>第二部分  </a:t>
            </a:r>
            <a:r>
              <a:rPr lang="zh-CN" altLang="zh-CN" sz="2400" dirty="0">
                <a:solidFill>
                  <a:schemeClr val="bg1"/>
                </a:solidFill>
                <a:latin typeface="微软雅黑" panose="020B0503020204020204" pitchFamily="34" charset="-122"/>
                <a:ea typeface="微软雅黑" panose="020B0503020204020204" pitchFamily="34" charset="-122"/>
              </a:rPr>
              <a:t>土地估价报告</a:t>
            </a:r>
            <a:r>
              <a:rPr lang="zh-CN" altLang="en-US" sz="2400" dirty="0">
                <a:solidFill>
                  <a:schemeClr val="bg1"/>
                </a:solidFill>
                <a:latin typeface="微软雅黑" panose="020B0503020204020204" pitchFamily="34" charset="-122"/>
                <a:ea typeface="微软雅黑" panose="020B0503020204020204" pitchFamily="34" charset="-122"/>
              </a:rPr>
              <a:t>系统评审流程介绍</a:t>
            </a:r>
            <a:endParaRPr lang="zh-CN" altLang="en-US" sz="2400" dirty="0">
              <a:solidFill>
                <a:schemeClr val="bg1"/>
              </a:solidFill>
              <a:latin typeface="微软雅黑" panose="020B0503020204020204" pitchFamily="34" charset="-122"/>
              <a:ea typeface="微软雅黑" panose="020B0503020204020204" pitchFamily="34" charset="-122"/>
            </a:endParaRPr>
          </a:p>
        </p:txBody>
      </p:sp>
      <p:sp>
        <p:nvSpPr>
          <p:cNvPr id="8222" name="矩形 4"/>
          <p:cNvSpPr>
            <a:spLocks noChangeArrowheads="1"/>
          </p:cNvSpPr>
          <p:nvPr/>
        </p:nvSpPr>
        <p:spPr bwMode="auto">
          <a:xfrm>
            <a:off x="1073210" y="3668881"/>
            <a:ext cx="5958894" cy="396000"/>
          </a:xfrm>
          <a:prstGeom prst="rect">
            <a:avLst/>
          </a:prstGeom>
          <a:solidFill>
            <a:srgbClr val="CC2A1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eaLnBrk="1" hangingPunct="1">
              <a:lnSpc>
                <a:spcPct val="100000"/>
              </a:lnSpc>
              <a:spcBef>
                <a:spcPct val="0"/>
              </a:spcBef>
              <a:buNone/>
            </a:pPr>
            <a:r>
              <a:rPr lang="zh-CN" altLang="en-US" sz="2400" dirty="0">
                <a:solidFill>
                  <a:schemeClr val="bg1"/>
                </a:solidFill>
                <a:latin typeface="微软雅黑" panose="020B0503020204020204" pitchFamily="34" charset="-122"/>
                <a:ea typeface="微软雅黑" panose="020B0503020204020204" pitchFamily="34" charset="-122"/>
              </a:rPr>
              <a:t>第三部分  </a:t>
            </a:r>
            <a:r>
              <a:rPr lang="zh-CN" altLang="zh-CN" sz="2400" dirty="0">
                <a:solidFill>
                  <a:schemeClr val="bg1"/>
                </a:solidFill>
                <a:latin typeface="微软雅黑" panose="020B0503020204020204" pitchFamily="34" charset="-122"/>
                <a:ea typeface="微软雅黑" panose="020B0503020204020204" pitchFamily="34" charset="-122"/>
              </a:rPr>
              <a:t>土地估价报告评审重点关注问题</a:t>
            </a:r>
            <a:endParaRPr lang="zh-CN" altLang="zh-CN" sz="2400" dirty="0">
              <a:solidFill>
                <a:schemeClr val="bg1"/>
              </a:solidFill>
              <a:latin typeface="微软雅黑" panose="020B0503020204020204" pitchFamily="34" charset="-122"/>
              <a:ea typeface="微软雅黑" panose="020B0503020204020204" pitchFamily="34" charset="-122"/>
            </a:endParaRPr>
          </a:p>
          <a:p>
            <a:pPr eaLnBrk="1" hangingPunct="1">
              <a:lnSpc>
                <a:spcPct val="100000"/>
              </a:lnSpc>
              <a:spcBef>
                <a:spcPct val="0"/>
              </a:spcBef>
              <a:buFontTx/>
              <a:buNone/>
            </a:pPr>
            <a:r>
              <a:rPr lang="zh-CN" altLang="en-US" sz="2400" dirty="0">
                <a:solidFill>
                  <a:schemeClr val="bg1"/>
                </a:solidFill>
                <a:latin typeface="微软雅黑" panose="020B0503020204020204" pitchFamily="34" charset="-122"/>
                <a:ea typeface="微软雅黑" panose="020B0503020204020204" pitchFamily="34" charset="-122"/>
              </a:rPr>
              <a:t>关注点</a:t>
            </a:r>
            <a:endParaRPr lang="zh-CN" altLang="en-US" sz="2400" dirty="0">
              <a:solidFill>
                <a:schemeClr val="bg1"/>
              </a:solidFill>
              <a:latin typeface="微软雅黑" panose="020B0503020204020204" pitchFamily="34" charset="-122"/>
              <a:ea typeface="微软雅黑" panose="020B0503020204020204" pitchFamily="34" charset="-122"/>
            </a:endParaRPr>
          </a:p>
        </p:txBody>
      </p:sp>
      <p:sp>
        <p:nvSpPr>
          <p:cNvPr id="27" name="矩形 4"/>
          <p:cNvSpPr>
            <a:spLocks noChangeArrowheads="1"/>
          </p:cNvSpPr>
          <p:nvPr/>
        </p:nvSpPr>
        <p:spPr bwMode="auto">
          <a:xfrm>
            <a:off x="1073210" y="4591032"/>
            <a:ext cx="5958892" cy="396000"/>
          </a:xfrm>
          <a:prstGeom prst="rect">
            <a:avLst/>
          </a:prstGeom>
          <a:solidFill>
            <a:srgbClr val="CC2A1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eaLnBrk="1" hangingPunct="1">
              <a:lnSpc>
                <a:spcPct val="100000"/>
              </a:lnSpc>
              <a:spcBef>
                <a:spcPct val="0"/>
              </a:spcBef>
              <a:buFontTx/>
              <a:buNone/>
            </a:pPr>
            <a:r>
              <a:rPr lang="zh-CN" altLang="en-US" sz="2400" dirty="0">
                <a:solidFill>
                  <a:schemeClr val="bg1"/>
                </a:solidFill>
                <a:latin typeface="微软雅黑" panose="020B0503020204020204" pitchFamily="34" charset="-122"/>
                <a:ea typeface="微软雅黑" panose="020B0503020204020204" pitchFamily="34" charset="-122"/>
              </a:rPr>
              <a:t>第三部分  土地报告备案系统操作注意事项</a:t>
            </a:r>
            <a:endParaRPr lang="zh-CN" altLang="en-US" sz="24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220"/>
                                        </p:tgtEl>
                                        <p:attrNameLst>
                                          <p:attrName>style.visibility</p:attrName>
                                        </p:attrNameLst>
                                      </p:cBhvr>
                                      <p:to>
                                        <p:strVal val="visible"/>
                                      </p:to>
                                    </p:set>
                                    <p:anim calcmode="lin" valueType="num">
                                      <p:cBhvr additive="base">
                                        <p:cTn id="7" dur="500" fill="hold"/>
                                        <p:tgtEl>
                                          <p:spTgt spid="8220"/>
                                        </p:tgtEl>
                                        <p:attrNameLst>
                                          <p:attrName>ppt_x</p:attrName>
                                        </p:attrNameLst>
                                      </p:cBhvr>
                                      <p:tavLst>
                                        <p:tav tm="0">
                                          <p:val>
                                            <p:strVal val="#ppt_x"/>
                                          </p:val>
                                        </p:tav>
                                        <p:tav tm="100000">
                                          <p:val>
                                            <p:strVal val="#ppt_x"/>
                                          </p:val>
                                        </p:tav>
                                      </p:tavLst>
                                    </p:anim>
                                    <p:anim calcmode="lin" valueType="num">
                                      <p:cBhvr additive="base">
                                        <p:cTn id="8" dur="500" fill="hold"/>
                                        <p:tgtEl>
                                          <p:spTgt spid="822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221"/>
                                        </p:tgtEl>
                                        <p:attrNameLst>
                                          <p:attrName>style.visibility</p:attrName>
                                        </p:attrNameLst>
                                      </p:cBhvr>
                                      <p:to>
                                        <p:strVal val="visible"/>
                                      </p:to>
                                    </p:set>
                                    <p:anim calcmode="lin" valueType="num">
                                      <p:cBhvr additive="base">
                                        <p:cTn id="13" dur="500" fill="hold"/>
                                        <p:tgtEl>
                                          <p:spTgt spid="8221"/>
                                        </p:tgtEl>
                                        <p:attrNameLst>
                                          <p:attrName>ppt_x</p:attrName>
                                        </p:attrNameLst>
                                      </p:cBhvr>
                                      <p:tavLst>
                                        <p:tav tm="0">
                                          <p:val>
                                            <p:strVal val="#ppt_x"/>
                                          </p:val>
                                        </p:tav>
                                        <p:tav tm="100000">
                                          <p:val>
                                            <p:strVal val="#ppt_x"/>
                                          </p:val>
                                        </p:tav>
                                      </p:tavLst>
                                    </p:anim>
                                    <p:anim calcmode="lin" valueType="num">
                                      <p:cBhvr additive="base">
                                        <p:cTn id="14" dur="500" fill="hold"/>
                                        <p:tgtEl>
                                          <p:spTgt spid="822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222"/>
                                        </p:tgtEl>
                                        <p:attrNameLst>
                                          <p:attrName>style.visibility</p:attrName>
                                        </p:attrNameLst>
                                      </p:cBhvr>
                                      <p:to>
                                        <p:strVal val="visible"/>
                                      </p:to>
                                    </p:set>
                                    <p:anim calcmode="lin" valueType="num">
                                      <p:cBhvr additive="base">
                                        <p:cTn id="19" dur="500" fill="hold"/>
                                        <p:tgtEl>
                                          <p:spTgt spid="8222"/>
                                        </p:tgtEl>
                                        <p:attrNameLst>
                                          <p:attrName>ppt_x</p:attrName>
                                        </p:attrNameLst>
                                      </p:cBhvr>
                                      <p:tavLst>
                                        <p:tav tm="0">
                                          <p:val>
                                            <p:strVal val="#ppt_x"/>
                                          </p:val>
                                        </p:tav>
                                        <p:tav tm="100000">
                                          <p:val>
                                            <p:strVal val="#ppt_x"/>
                                          </p:val>
                                        </p:tav>
                                      </p:tavLst>
                                    </p:anim>
                                    <p:anim calcmode="lin" valueType="num">
                                      <p:cBhvr additive="base">
                                        <p:cTn id="20" dur="500" fill="hold"/>
                                        <p:tgtEl>
                                          <p:spTgt spid="822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7"/>
                                        </p:tgtEl>
                                        <p:attrNameLst>
                                          <p:attrName>style.visibility</p:attrName>
                                        </p:attrNameLst>
                                      </p:cBhvr>
                                      <p:to>
                                        <p:strVal val="visible"/>
                                      </p:to>
                                    </p:set>
                                    <p:anim calcmode="lin" valueType="num">
                                      <p:cBhvr additive="base">
                                        <p:cTn id="25" dur="500" fill="hold"/>
                                        <p:tgtEl>
                                          <p:spTgt spid="27"/>
                                        </p:tgtEl>
                                        <p:attrNameLst>
                                          <p:attrName>ppt_x</p:attrName>
                                        </p:attrNameLst>
                                      </p:cBhvr>
                                      <p:tavLst>
                                        <p:tav tm="0">
                                          <p:val>
                                            <p:strVal val="#ppt_x"/>
                                          </p:val>
                                        </p:tav>
                                        <p:tav tm="100000">
                                          <p:val>
                                            <p:strVal val="#ppt_x"/>
                                          </p:val>
                                        </p:tav>
                                      </p:tavLst>
                                    </p:anim>
                                    <p:anim calcmode="lin" valueType="num">
                                      <p:cBhvr additive="base">
                                        <p:cTn id="26"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20" grpId="0" animBg="1"/>
      <p:bldP spid="8221" grpId="0" animBg="1"/>
      <p:bldP spid="8222" grpId="0" animBg="1"/>
      <p:bldP spid="2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灯片编号占位符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fontAlgn="base">
              <a:spcBef>
                <a:spcPct val="0"/>
              </a:spcBef>
              <a:spcAft>
                <a:spcPct val="0"/>
              </a:spcAft>
            </a:pPr>
            <a:fld id="{EDE9E741-796D-4AF0-A4E7-F032DAB547FD}" type="slidenum">
              <a:rPr lang="zh-CN" altLang="en-US">
                <a:solidFill>
                  <a:srgbClr val="CC2A1E"/>
                </a:solidFill>
              </a:rPr>
            </a:fld>
            <a:endParaRPr lang="zh-CN" altLang="en-US">
              <a:solidFill>
                <a:srgbClr val="CC2A1E"/>
              </a:solidFill>
            </a:endParaRPr>
          </a:p>
        </p:txBody>
      </p:sp>
      <p:sp>
        <p:nvSpPr>
          <p:cNvPr id="8" name="对角圆角矩形 7"/>
          <p:cNvSpPr/>
          <p:nvPr/>
        </p:nvSpPr>
        <p:spPr>
          <a:xfrm>
            <a:off x="911424" y="180056"/>
            <a:ext cx="7200800" cy="800100"/>
          </a:xfrm>
          <a:prstGeom prst="round2DiagRect">
            <a:avLst/>
          </a:prstGeom>
          <a:solidFill>
            <a:srgbClr val="CC2A1E"/>
          </a:solidFill>
          <a:ln w="38100">
            <a:solidFill>
              <a:srgbClr val="CC2A1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zh-CN" altLang="en-US" sz="2800" dirty="0">
                <a:solidFill>
                  <a:schemeClr val="bg1"/>
                </a:solidFill>
                <a:latin typeface="微软雅黑" panose="020B0503020204020204" pitchFamily="34" charset="-122"/>
                <a:ea typeface="微软雅黑" panose="020B0503020204020204" pitchFamily="34" charset="-122"/>
              </a:rPr>
              <a:t>第一部分   </a:t>
            </a:r>
            <a:r>
              <a:rPr lang="en-US" altLang="zh-CN" sz="2800" dirty="0">
                <a:solidFill>
                  <a:schemeClr val="bg1"/>
                </a:solidFill>
                <a:latin typeface="微软雅黑" panose="020B0503020204020204" pitchFamily="34" charset="-122"/>
                <a:ea typeface="微软雅黑" panose="020B0503020204020204" pitchFamily="34" charset="-122"/>
              </a:rPr>
              <a:t>2017</a:t>
            </a:r>
            <a:r>
              <a:rPr lang="zh-CN" altLang="en-US" sz="2800" dirty="0">
                <a:solidFill>
                  <a:schemeClr val="bg1"/>
                </a:solidFill>
                <a:latin typeface="微软雅黑" panose="020B0503020204020204" pitchFamily="34" charset="-122"/>
                <a:ea typeface="微软雅黑" panose="020B0503020204020204" pitchFamily="34" charset="-122"/>
              </a:rPr>
              <a:t>年湖北省评估机构抽检情况</a:t>
            </a:r>
            <a:endParaRPr lang="zh-CN" altLang="en-US" sz="2800" dirty="0">
              <a:solidFill>
                <a:schemeClr val="bg1"/>
              </a:solidFill>
              <a:latin typeface="微软雅黑" panose="020B0503020204020204" pitchFamily="34" charset="-122"/>
              <a:ea typeface="微软雅黑" panose="020B0503020204020204" pitchFamily="34" charset="-122"/>
            </a:endParaRPr>
          </a:p>
        </p:txBody>
      </p:sp>
      <p:graphicFrame>
        <p:nvGraphicFramePr>
          <p:cNvPr id="5" name="图表 4"/>
          <p:cNvGraphicFramePr/>
          <p:nvPr/>
        </p:nvGraphicFramePr>
        <p:xfrm>
          <a:off x="2207568" y="1412776"/>
          <a:ext cx="7047880" cy="4482563"/>
        </p:xfrm>
        <a:graphic>
          <a:graphicData uri="http://schemas.openxmlformats.org/drawingml/2006/chart">
            <c:chart xmlns:c="http://schemas.openxmlformats.org/drawingml/2006/chart" xmlns:r="http://schemas.openxmlformats.org/officeDocument/2006/relationships" r:id="rId1"/>
          </a:graphicData>
        </a:graphic>
      </p:graphicFrame>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normAutofit/>
          </a:bodyPr>
          <a:lstStyle/>
          <a:p>
            <a:r>
              <a:rPr lang="zh-CN" altLang="en-US" dirty="0"/>
              <a:t>三、预购商品房抵押</a:t>
            </a:r>
            <a:endParaRPr lang="zh-CN" altLang="en-US" dirty="0"/>
          </a:p>
        </p:txBody>
      </p:sp>
      <p:sp>
        <p:nvSpPr>
          <p:cNvPr id="4" name="灯片编号占位符 3"/>
          <p:cNvSpPr>
            <a:spLocks noGrp="1"/>
          </p:cNvSpPr>
          <p:nvPr>
            <p:ph type="sldNum" sz="quarter" idx="10"/>
          </p:nvPr>
        </p:nvSpPr>
        <p:spPr/>
        <p:txBody>
          <a:bodyPr/>
          <a:lstStyle/>
          <a:p>
            <a:pPr>
              <a:defRPr/>
            </a:pPr>
            <a:fld id="{E8EC6320-EF9A-4CFA-B7AF-6E848BC207CF}" type="slidenum">
              <a:rPr lang="zh-CN" altLang="en-US" smtClean="0"/>
            </a:fld>
            <a:endParaRPr lang="zh-CN" altLang="en-US"/>
          </a:p>
        </p:txBody>
      </p:sp>
      <p:sp>
        <p:nvSpPr>
          <p:cNvPr id="7" name="对角圆角矩形 6"/>
          <p:cNvSpPr/>
          <p:nvPr/>
        </p:nvSpPr>
        <p:spPr>
          <a:xfrm>
            <a:off x="911424" y="180056"/>
            <a:ext cx="7200800" cy="800100"/>
          </a:xfrm>
          <a:prstGeom prst="round2DiagRect">
            <a:avLst/>
          </a:prstGeom>
          <a:solidFill>
            <a:srgbClr val="CC2A1E"/>
          </a:solidFill>
          <a:ln w="38100">
            <a:solidFill>
              <a:srgbClr val="CC2A1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zh-CN" altLang="en-US" sz="2800" dirty="0">
                <a:solidFill>
                  <a:schemeClr val="bg1"/>
                </a:solidFill>
                <a:latin typeface="微软雅黑" panose="020B0503020204020204" pitchFamily="34" charset="-122"/>
                <a:ea typeface="微软雅黑" panose="020B0503020204020204" pitchFamily="34" charset="-122"/>
              </a:rPr>
              <a:t>第二部分    </a:t>
            </a:r>
            <a:r>
              <a:rPr lang="zh-CN" altLang="zh-CN" sz="2800" dirty="0">
                <a:solidFill>
                  <a:schemeClr val="bg1"/>
                </a:solidFill>
                <a:latin typeface="微软雅黑" panose="020B0503020204020204" pitchFamily="34" charset="-122"/>
                <a:ea typeface="微软雅黑" panose="020B0503020204020204" pitchFamily="34" charset="-122"/>
              </a:rPr>
              <a:t>土地估价报告</a:t>
            </a:r>
            <a:r>
              <a:rPr lang="zh-CN" altLang="en-US" sz="2800" dirty="0">
                <a:solidFill>
                  <a:schemeClr val="bg1"/>
                </a:solidFill>
                <a:latin typeface="微软雅黑" panose="020B0503020204020204" pitchFamily="34" charset="-122"/>
                <a:ea typeface="微软雅黑" panose="020B0503020204020204" pitchFamily="34" charset="-122"/>
              </a:rPr>
              <a:t>系统评审流程介绍</a:t>
            </a:r>
            <a:endParaRPr lang="zh-CN" altLang="en-US" sz="2800" dirty="0">
              <a:solidFill>
                <a:schemeClr val="bg1"/>
              </a:solidFill>
              <a:latin typeface="微软雅黑" panose="020B0503020204020204" pitchFamily="34" charset="-122"/>
              <a:ea typeface="微软雅黑" panose="020B0503020204020204" pitchFamily="34" charset="-122"/>
            </a:endParaRPr>
          </a:p>
        </p:txBody>
      </p:sp>
      <p:sp>
        <p:nvSpPr>
          <p:cNvPr id="10" name="内容占位符 1"/>
          <p:cNvSpPr>
            <a:spLocks noGrp="1"/>
          </p:cNvSpPr>
          <p:nvPr>
            <p:ph idx="1"/>
          </p:nvPr>
        </p:nvSpPr>
        <p:spPr>
          <a:xfrm>
            <a:off x="761999" y="1391285"/>
            <a:ext cx="10713085" cy="4742180"/>
          </a:xfrm>
        </p:spPr>
        <p:txBody>
          <a:bodyPr/>
          <a:lstStyle/>
          <a:p>
            <a:endParaRPr lang="zh-CN" altLang="en-US" dirty="0"/>
          </a:p>
          <a:p>
            <a:r>
              <a:rPr lang="zh-CN" altLang="en-US" dirty="0"/>
              <a:t>                                                                                                              </a:t>
            </a:r>
            <a:r>
              <a:rPr lang="zh-CN" altLang="en-US" dirty="0">
                <a:solidFill>
                  <a:schemeClr val="bg1"/>
                </a:solidFill>
              </a:rPr>
              <a:t>  行业鉴定部门</a:t>
            </a:r>
            <a:endParaRPr lang="zh-CN" altLang="en-US" dirty="0">
              <a:solidFill>
                <a:schemeClr val="bg1"/>
              </a:solidFill>
            </a:endParaRPr>
          </a:p>
          <a:p>
            <a:r>
              <a:rPr lang="zh-CN" altLang="en-US" dirty="0"/>
              <a:t>                                                    </a:t>
            </a:r>
            <a:r>
              <a:rPr lang="zh-CN" altLang="en-US" dirty="0">
                <a:solidFill>
                  <a:schemeClr val="bg1"/>
                </a:solidFill>
                <a:sym typeface="+mn-ea"/>
              </a:rPr>
              <a:t>第一轮</a:t>
            </a:r>
            <a:endParaRPr lang="zh-CN" altLang="en-US" dirty="0">
              <a:solidFill>
                <a:schemeClr val="bg1"/>
              </a:solidFill>
              <a:sym typeface="+mn-ea"/>
            </a:endParaRPr>
          </a:p>
          <a:p>
            <a:r>
              <a:rPr lang="zh-CN" altLang="en-US" dirty="0"/>
              <a:t> </a:t>
            </a:r>
            <a:r>
              <a:rPr lang="zh-CN" altLang="en-US" dirty="0">
                <a:solidFill>
                  <a:schemeClr val="bg1"/>
                </a:solidFill>
              </a:rPr>
              <a:t>系统随机抽取</a:t>
            </a:r>
            <a:r>
              <a:rPr lang="zh-CN" altLang="en-US" dirty="0"/>
              <a:t>            </a:t>
            </a:r>
            <a:r>
              <a:rPr lang="zh-CN" altLang="en-US" dirty="0">
                <a:solidFill>
                  <a:schemeClr val="bg1"/>
                </a:solidFill>
              </a:rPr>
              <a:t>初审 </a:t>
            </a:r>
            <a:r>
              <a:rPr lang="zh-CN" altLang="en-US" dirty="0"/>
              <a:t>                                </a:t>
            </a:r>
            <a:r>
              <a:rPr lang="zh-CN" altLang="en-US" dirty="0">
                <a:solidFill>
                  <a:schemeClr val="bg1"/>
                </a:solidFill>
              </a:rPr>
              <a:t>复审 </a:t>
            </a:r>
            <a:r>
              <a:rPr lang="zh-CN" altLang="en-US" dirty="0"/>
              <a:t>              </a:t>
            </a:r>
            <a:r>
              <a:rPr lang="zh-CN" altLang="en-US" dirty="0">
                <a:solidFill>
                  <a:schemeClr val="bg1"/>
                </a:solidFill>
              </a:rPr>
              <a:t>会审  </a:t>
            </a:r>
            <a:r>
              <a:rPr lang="zh-CN" altLang="en-US" dirty="0"/>
              <a:t>          </a:t>
            </a:r>
            <a:r>
              <a:rPr lang="zh-CN" altLang="en-US" dirty="0">
                <a:solidFill>
                  <a:schemeClr val="bg1"/>
                </a:solidFill>
              </a:rPr>
              <a:t>专家委员会</a:t>
            </a:r>
            <a:endParaRPr lang="zh-CN" altLang="en-US" dirty="0">
              <a:solidFill>
                <a:schemeClr val="bg1"/>
              </a:solidFill>
            </a:endParaRPr>
          </a:p>
          <a:p>
            <a:r>
              <a:rPr lang="zh-CN" altLang="en-US" dirty="0"/>
              <a:t>                                                    </a:t>
            </a:r>
            <a:r>
              <a:rPr lang="zh-CN" altLang="en-US" dirty="0">
                <a:solidFill>
                  <a:schemeClr val="bg1"/>
                </a:solidFill>
              </a:rPr>
              <a:t>第二轮</a:t>
            </a:r>
            <a:endParaRPr lang="zh-CN" altLang="en-US" dirty="0">
              <a:solidFill>
                <a:schemeClr val="bg1"/>
              </a:solidFill>
            </a:endParaRPr>
          </a:p>
          <a:p>
            <a:r>
              <a:rPr lang="zh-CN" altLang="en-US" dirty="0"/>
              <a:t>                                                                                                                   </a:t>
            </a:r>
            <a:r>
              <a:rPr lang="zh-CN" altLang="en-US" dirty="0">
                <a:solidFill>
                  <a:schemeClr val="bg1"/>
                </a:solidFill>
              </a:rPr>
              <a:t>评审专家</a:t>
            </a:r>
            <a:endParaRPr lang="zh-CN" altLang="en-US" dirty="0">
              <a:solidFill>
                <a:schemeClr val="bg1"/>
              </a:solidFill>
            </a:endParaRPr>
          </a:p>
        </p:txBody>
      </p:sp>
      <p:sp>
        <p:nvSpPr>
          <p:cNvPr id="11" name="矩形 3"/>
          <p:cNvSpPr/>
          <p:nvPr/>
        </p:nvSpPr>
        <p:spPr>
          <a:xfrm>
            <a:off x="8077200" y="2135505"/>
            <a:ext cx="1322070" cy="400050"/>
          </a:xfrm>
          <a:prstGeom prst="rect">
            <a:avLst/>
          </a:prstGeom>
          <a:solidFill>
            <a:srgbClr val="CC2A1E"/>
          </a:solidFill>
          <a:ln w="9525">
            <a:noFill/>
          </a:ln>
        </p:spPr>
        <p:txBody>
          <a:bodyPr/>
          <a:lst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gn="ctr">
              <a:lnSpc>
                <a:spcPct val="100000"/>
              </a:lnSpc>
              <a:spcBef>
                <a:spcPct val="0"/>
              </a:spcBef>
              <a:buNone/>
            </a:pPr>
            <a:endParaRPr lang="zh-CN" altLang="en-US" sz="1800" dirty="0">
              <a:solidFill>
                <a:schemeClr val="bg1"/>
              </a:solidFill>
              <a:latin typeface="微软雅黑" panose="020B0503020204020204" pitchFamily="34" charset="-122"/>
              <a:ea typeface="微软雅黑" panose="020B0503020204020204" pitchFamily="34" charset="-122"/>
            </a:endParaRPr>
          </a:p>
        </p:txBody>
      </p:sp>
      <p:sp>
        <p:nvSpPr>
          <p:cNvPr id="12" name="矩形 3"/>
          <p:cNvSpPr/>
          <p:nvPr/>
        </p:nvSpPr>
        <p:spPr>
          <a:xfrm>
            <a:off x="7978775" y="4608830"/>
            <a:ext cx="1322070" cy="400050"/>
          </a:xfrm>
          <a:prstGeom prst="rect">
            <a:avLst/>
          </a:prstGeom>
          <a:solidFill>
            <a:srgbClr val="CC2A1E"/>
          </a:solidFill>
          <a:ln w="9525">
            <a:noFill/>
          </a:ln>
        </p:spPr>
        <p:txBody>
          <a:bodyPr/>
          <a:lst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gn="ctr">
              <a:lnSpc>
                <a:spcPct val="100000"/>
              </a:lnSpc>
              <a:spcBef>
                <a:spcPct val="0"/>
              </a:spcBef>
              <a:buNone/>
            </a:pPr>
            <a:endParaRPr lang="zh-CN" altLang="en-US" sz="1800" dirty="0">
              <a:solidFill>
                <a:schemeClr val="bg1"/>
              </a:solidFill>
              <a:latin typeface="微软雅黑" panose="020B0503020204020204" pitchFamily="34" charset="-122"/>
              <a:ea typeface="微软雅黑" panose="020B0503020204020204" pitchFamily="34" charset="-122"/>
            </a:endParaRPr>
          </a:p>
        </p:txBody>
      </p:sp>
      <p:sp>
        <p:nvSpPr>
          <p:cNvPr id="13" name="矩形 3"/>
          <p:cNvSpPr/>
          <p:nvPr/>
        </p:nvSpPr>
        <p:spPr>
          <a:xfrm>
            <a:off x="7978775" y="3404870"/>
            <a:ext cx="1322070" cy="400050"/>
          </a:xfrm>
          <a:prstGeom prst="rect">
            <a:avLst/>
          </a:prstGeom>
          <a:solidFill>
            <a:srgbClr val="CC2A1E"/>
          </a:solidFill>
          <a:ln w="9525">
            <a:noFill/>
          </a:ln>
        </p:spPr>
        <p:txBody>
          <a:bodyPr/>
          <a:lst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gn="ctr">
              <a:lnSpc>
                <a:spcPct val="100000"/>
              </a:lnSpc>
              <a:spcBef>
                <a:spcPct val="0"/>
              </a:spcBef>
              <a:buNone/>
            </a:pPr>
            <a:endParaRPr lang="zh-CN" altLang="en-US" sz="1800" dirty="0">
              <a:solidFill>
                <a:schemeClr val="bg1"/>
              </a:solidFill>
              <a:latin typeface="微软雅黑" panose="020B0503020204020204" pitchFamily="34" charset="-122"/>
              <a:ea typeface="微软雅黑" panose="020B0503020204020204" pitchFamily="34" charset="-122"/>
            </a:endParaRPr>
          </a:p>
        </p:txBody>
      </p:sp>
      <p:sp>
        <p:nvSpPr>
          <p:cNvPr id="14" name="矩形 3"/>
          <p:cNvSpPr/>
          <p:nvPr/>
        </p:nvSpPr>
        <p:spPr>
          <a:xfrm>
            <a:off x="6864350" y="3404870"/>
            <a:ext cx="725170" cy="400050"/>
          </a:xfrm>
          <a:prstGeom prst="rect">
            <a:avLst/>
          </a:prstGeom>
          <a:solidFill>
            <a:srgbClr val="CC2A1E"/>
          </a:solidFill>
          <a:ln w="9525">
            <a:noFill/>
          </a:ln>
        </p:spPr>
        <p:txBody>
          <a:bodyPr/>
          <a:lst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gn="ctr">
              <a:lnSpc>
                <a:spcPct val="100000"/>
              </a:lnSpc>
              <a:spcBef>
                <a:spcPct val="0"/>
              </a:spcBef>
              <a:buNone/>
            </a:pPr>
            <a:endParaRPr lang="zh-CN" altLang="en-US" sz="1800" dirty="0">
              <a:solidFill>
                <a:schemeClr val="bg1"/>
              </a:solidFill>
              <a:latin typeface="微软雅黑" panose="020B0503020204020204" pitchFamily="34" charset="-122"/>
              <a:ea typeface="微软雅黑" panose="020B0503020204020204" pitchFamily="34" charset="-122"/>
            </a:endParaRPr>
          </a:p>
        </p:txBody>
      </p:sp>
      <p:sp>
        <p:nvSpPr>
          <p:cNvPr id="15" name="矩形 3"/>
          <p:cNvSpPr/>
          <p:nvPr/>
        </p:nvSpPr>
        <p:spPr>
          <a:xfrm>
            <a:off x="5579110" y="3404870"/>
            <a:ext cx="793750" cy="400050"/>
          </a:xfrm>
          <a:prstGeom prst="rect">
            <a:avLst/>
          </a:prstGeom>
          <a:solidFill>
            <a:srgbClr val="CC2A1E"/>
          </a:solidFill>
          <a:ln w="9525">
            <a:noFill/>
          </a:ln>
        </p:spPr>
        <p:txBody>
          <a:bodyPr/>
          <a:lst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gn="ctr">
              <a:lnSpc>
                <a:spcPct val="100000"/>
              </a:lnSpc>
              <a:spcBef>
                <a:spcPct val="0"/>
              </a:spcBef>
              <a:buNone/>
            </a:pPr>
            <a:endParaRPr lang="zh-CN" altLang="en-US" sz="1800" dirty="0">
              <a:solidFill>
                <a:schemeClr val="bg1"/>
              </a:solidFill>
              <a:latin typeface="微软雅黑" panose="020B0503020204020204" pitchFamily="34" charset="-122"/>
              <a:ea typeface="微软雅黑" panose="020B0503020204020204" pitchFamily="34" charset="-122"/>
            </a:endParaRPr>
          </a:p>
        </p:txBody>
      </p:sp>
      <p:sp>
        <p:nvSpPr>
          <p:cNvPr id="16" name="矩形 4"/>
          <p:cNvSpPr/>
          <p:nvPr/>
        </p:nvSpPr>
        <p:spPr>
          <a:xfrm>
            <a:off x="4403725" y="4020185"/>
            <a:ext cx="811530" cy="400050"/>
          </a:xfrm>
          <a:prstGeom prst="rect">
            <a:avLst/>
          </a:prstGeom>
          <a:solidFill>
            <a:srgbClr val="CC2A1E"/>
          </a:solidFill>
          <a:ln w="9525">
            <a:noFill/>
          </a:ln>
        </p:spPr>
        <p:txBody>
          <a:bodyPr/>
          <a:lstStyle/>
          <a:p>
            <a:pPr marL="0" lvl="0" indent="0" algn="ctr">
              <a:lnSpc>
                <a:spcPct val="100000"/>
              </a:lnSpc>
              <a:spcBef>
                <a:spcPct val="0"/>
              </a:spcBef>
              <a:buNone/>
            </a:pPr>
            <a:endParaRPr lang="zh-CN" altLang="en-US" sz="1800" dirty="0">
              <a:solidFill>
                <a:schemeClr val="bg1"/>
              </a:solidFill>
              <a:latin typeface="微软雅黑" panose="020B0503020204020204" pitchFamily="34" charset="-122"/>
              <a:ea typeface="微软雅黑" panose="020B0503020204020204" pitchFamily="34" charset="-122"/>
            </a:endParaRPr>
          </a:p>
        </p:txBody>
      </p:sp>
      <p:sp>
        <p:nvSpPr>
          <p:cNvPr id="17" name="矩形 4"/>
          <p:cNvSpPr/>
          <p:nvPr/>
        </p:nvSpPr>
        <p:spPr>
          <a:xfrm>
            <a:off x="4403725" y="2740025"/>
            <a:ext cx="811530" cy="400050"/>
          </a:xfrm>
          <a:prstGeom prst="rect">
            <a:avLst/>
          </a:prstGeom>
          <a:solidFill>
            <a:srgbClr val="CC2A1E"/>
          </a:solidFill>
          <a:ln w="9525">
            <a:noFill/>
          </a:ln>
        </p:spPr>
        <p:txBody>
          <a:bodyPr/>
          <a:lstStyle/>
          <a:p>
            <a:pPr marL="0" lvl="0" indent="0" algn="ctr">
              <a:lnSpc>
                <a:spcPct val="100000"/>
              </a:lnSpc>
              <a:spcBef>
                <a:spcPct val="0"/>
              </a:spcBef>
              <a:buNone/>
            </a:pPr>
            <a:endParaRPr lang="zh-CN" altLang="en-US" sz="1800" dirty="0">
              <a:solidFill>
                <a:schemeClr val="bg1"/>
              </a:solidFill>
              <a:latin typeface="微软雅黑" panose="020B0503020204020204" pitchFamily="34" charset="-122"/>
              <a:ea typeface="微软雅黑" panose="020B0503020204020204" pitchFamily="34" charset="-122"/>
            </a:endParaRPr>
          </a:p>
        </p:txBody>
      </p:sp>
      <p:sp>
        <p:nvSpPr>
          <p:cNvPr id="18" name="矩形 4"/>
          <p:cNvSpPr/>
          <p:nvPr/>
        </p:nvSpPr>
        <p:spPr>
          <a:xfrm>
            <a:off x="3065145" y="3406140"/>
            <a:ext cx="894715" cy="400050"/>
          </a:xfrm>
          <a:prstGeom prst="rect">
            <a:avLst/>
          </a:prstGeom>
          <a:solidFill>
            <a:srgbClr val="CC2A1E"/>
          </a:solidFill>
          <a:ln w="9525">
            <a:noFill/>
          </a:ln>
        </p:spPr>
        <p:txBody>
          <a:bodyPr/>
          <a:lst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gn="ctr">
              <a:lnSpc>
                <a:spcPct val="100000"/>
              </a:lnSpc>
              <a:spcBef>
                <a:spcPct val="0"/>
              </a:spcBef>
              <a:buNone/>
            </a:pPr>
            <a:endParaRPr lang="zh-CN" altLang="en-US" sz="1800" dirty="0">
              <a:solidFill>
                <a:schemeClr val="bg1"/>
              </a:solidFill>
              <a:latin typeface="微软雅黑" panose="020B0503020204020204" pitchFamily="34" charset="-122"/>
              <a:ea typeface="微软雅黑" panose="020B0503020204020204" pitchFamily="34" charset="-122"/>
            </a:endParaRPr>
          </a:p>
        </p:txBody>
      </p:sp>
      <p:sp>
        <p:nvSpPr>
          <p:cNvPr id="19" name="矩形 3"/>
          <p:cNvSpPr/>
          <p:nvPr/>
        </p:nvSpPr>
        <p:spPr>
          <a:xfrm>
            <a:off x="1167130" y="3406775"/>
            <a:ext cx="1662113" cy="400050"/>
          </a:xfrm>
          <a:prstGeom prst="rect">
            <a:avLst/>
          </a:prstGeom>
          <a:solidFill>
            <a:srgbClr val="CC2A1E"/>
          </a:solidFill>
          <a:ln w="9525">
            <a:noFill/>
          </a:ln>
        </p:spPr>
        <p:txBody>
          <a:bodyPr/>
          <a:lst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gn="ctr">
              <a:lnSpc>
                <a:spcPct val="100000"/>
              </a:lnSpc>
              <a:spcBef>
                <a:spcPct val="0"/>
              </a:spcBef>
              <a:buNone/>
            </a:pPr>
            <a:endParaRPr lang="zh-CN" altLang="en-US" sz="1800" dirty="0">
              <a:solidFill>
                <a:schemeClr val="bg1"/>
              </a:solidFill>
              <a:latin typeface="微软雅黑" panose="020B0503020204020204" pitchFamily="34" charset="-122"/>
              <a:ea typeface="微软雅黑" panose="020B0503020204020204" pitchFamily="34" charset="-122"/>
            </a:endParaRPr>
          </a:p>
        </p:txBody>
      </p:sp>
      <p:sp>
        <p:nvSpPr>
          <p:cNvPr id="20" name="内容占位符 1"/>
          <p:cNvSpPr txBox="1"/>
          <p:nvPr/>
        </p:nvSpPr>
        <p:spPr bwMode="auto">
          <a:xfrm>
            <a:off x="762000" y="1391285"/>
            <a:ext cx="10713085" cy="4742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normAutofit/>
          </a:bodyPr>
          <a:lstStyle>
            <a:lvl1pPr marL="0" indent="457200" algn="just" rtl="0" eaLnBrk="1" fontAlgn="base" hangingPunct="1">
              <a:lnSpc>
                <a:spcPct val="200000"/>
              </a:lnSpc>
              <a:spcBef>
                <a:spcPts val="1000"/>
              </a:spcBef>
              <a:spcAft>
                <a:spcPct val="0"/>
              </a:spcAft>
              <a:buFont typeface="Arial" panose="020B0604020202020204" pitchFamily="34" charset="0"/>
              <a:buNone/>
              <a:defRPr sz="1600"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zh-CN" altLang="en-US" dirty="0"/>
          </a:p>
          <a:p>
            <a:r>
              <a:rPr lang="zh-CN" altLang="en-US" dirty="0"/>
              <a:t>                                                                                                              </a:t>
            </a:r>
            <a:r>
              <a:rPr lang="zh-CN" altLang="en-US" dirty="0">
                <a:solidFill>
                  <a:schemeClr val="bg1"/>
                </a:solidFill>
              </a:rPr>
              <a:t>  行业监管部门</a:t>
            </a:r>
            <a:endParaRPr lang="zh-CN" altLang="en-US" dirty="0">
              <a:solidFill>
                <a:schemeClr val="bg1"/>
              </a:solidFill>
            </a:endParaRPr>
          </a:p>
          <a:p>
            <a:r>
              <a:rPr lang="zh-CN" altLang="en-US" dirty="0"/>
              <a:t>                                                    </a:t>
            </a:r>
            <a:r>
              <a:rPr lang="zh-CN" altLang="en-US" dirty="0">
                <a:solidFill>
                  <a:schemeClr val="bg1"/>
                </a:solidFill>
                <a:sym typeface="+mn-ea"/>
              </a:rPr>
              <a:t>第一轮</a:t>
            </a:r>
            <a:endParaRPr lang="zh-CN" altLang="en-US" dirty="0">
              <a:solidFill>
                <a:schemeClr val="bg1"/>
              </a:solidFill>
              <a:sym typeface="+mn-ea"/>
            </a:endParaRPr>
          </a:p>
          <a:p>
            <a:r>
              <a:rPr lang="zh-CN" altLang="en-US" dirty="0"/>
              <a:t> </a:t>
            </a:r>
            <a:r>
              <a:rPr lang="zh-CN" altLang="en-US" dirty="0">
                <a:solidFill>
                  <a:schemeClr val="bg1"/>
                </a:solidFill>
              </a:rPr>
              <a:t>系统随机抽取</a:t>
            </a:r>
            <a:r>
              <a:rPr lang="zh-CN" altLang="en-US" dirty="0"/>
              <a:t>            </a:t>
            </a:r>
            <a:r>
              <a:rPr lang="zh-CN" altLang="en-US" dirty="0">
                <a:solidFill>
                  <a:schemeClr val="bg1"/>
                </a:solidFill>
              </a:rPr>
              <a:t>初审 </a:t>
            </a:r>
            <a:r>
              <a:rPr lang="zh-CN" altLang="en-US" dirty="0"/>
              <a:t>                                </a:t>
            </a:r>
            <a:r>
              <a:rPr lang="zh-CN" altLang="en-US" dirty="0">
                <a:solidFill>
                  <a:schemeClr val="bg1"/>
                </a:solidFill>
              </a:rPr>
              <a:t>复审 </a:t>
            </a:r>
            <a:r>
              <a:rPr lang="zh-CN" altLang="en-US" dirty="0"/>
              <a:t>              </a:t>
            </a:r>
            <a:r>
              <a:rPr lang="zh-CN" altLang="en-US" dirty="0">
                <a:solidFill>
                  <a:schemeClr val="bg1"/>
                </a:solidFill>
              </a:rPr>
              <a:t>会审  </a:t>
            </a:r>
            <a:r>
              <a:rPr lang="zh-CN" altLang="en-US" dirty="0"/>
              <a:t>          </a:t>
            </a:r>
            <a:r>
              <a:rPr lang="zh-CN" altLang="en-US" dirty="0">
                <a:solidFill>
                  <a:schemeClr val="bg1"/>
                </a:solidFill>
              </a:rPr>
              <a:t>专家委员会</a:t>
            </a:r>
            <a:endParaRPr lang="zh-CN" altLang="en-US" dirty="0">
              <a:solidFill>
                <a:schemeClr val="bg1"/>
              </a:solidFill>
            </a:endParaRPr>
          </a:p>
          <a:p>
            <a:r>
              <a:rPr lang="zh-CN" altLang="en-US" dirty="0"/>
              <a:t>                                                    </a:t>
            </a:r>
            <a:r>
              <a:rPr lang="zh-CN" altLang="en-US" dirty="0">
                <a:solidFill>
                  <a:schemeClr val="bg1"/>
                </a:solidFill>
              </a:rPr>
              <a:t>第二轮</a:t>
            </a:r>
            <a:endParaRPr lang="zh-CN" altLang="en-US" dirty="0">
              <a:solidFill>
                <a:schemeClr val="bg1"/>
              </a:solidFill>
            </a:endParaRPr>
          </a:p>
          <a:p>
            <a:r>
              <a:rPr lang="zh-CN" altLang="en-US" dirty="0"/>
              <a:t>                                                                                                                   </a:t>
            </a:r>
            <a:r>
              <a:rPr lang="zh-CN" altLang="en-US" dirty="0">
                <a:solidFill>
                  <a:schemeClr val="bg1"/>
                </a:solidFill>
              </a:rPr>
              <a:t>评审专家</a:t>
            </a:r>
            <a:endParaRPr lang="zh-CN" altLang="en-US" dirty="0">
              <a:solidFill>
                <a:schemeClr val="bg1"/>
              </a:solidFill>
            </a:endParaRPr>
          </a:p>
        </p:txBody>
      </p:sp>
      <p:sp>
        <p:nvSpPr>
          <p:cNvPr id="21" name="右箭头 20"/>
          <p:cNvSpPr/>
          <p:nvPr/>
        </p:nvSpPr>
        <p:spPr>
          <a:xfrm>
            <a:off x="2849245" y="3568065"/>
            <a:ext cx="215900" cy="7556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t> </a:t>
            </a:r>
            <a:endParaRPr lang="en-US" altLang="zh-CN"/>
          </a:p>
        </p:txBody>
      </p:sp>
      <p:sp>
        <p:nvSpPr>
          <p:cNvPr id="22" name="左大括号 21"/>
          <p:cNvSpPr/>
          <p:nvPr/>
        </p:nvSpPr>
        <p:spPr>
          <a:xfrm>
            <a:off x="4128135" y="2921635"/>
            <a:ext cx="184785" cy="136779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3" name="右箭头 22"/>
          <p:cNvSpPr/>
          <p:nvPr/>
        </p:nvSpPr>
        <p:spPr>
          <a:xfrm>
            <a:off x="5215255" y="3567430"/>
            <a:ext cx="215900" cy="7556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右箭头 23"/>
          <p:cNvSpPr/>
          <p:nvPr/>
        </p:nvSpPr>
        <p:spPr>
          <a:xfrm>
            <a:off x="6521450" y="3566795"/>
            <a:ext cx="215900" cy="76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左大括号 24"/>
          <p:cNvSpPr/>
          <p:nvPr/>
        </p:nvSpPr>
        <p:spPr>
          <a:xfrm>
            <a:off x="7717155" y="2200910"/>
            <a:ext cx="261620" cy="280797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normAutofit/>
          </a:bodyPr>
          <a:lstStyle/>
          <a:p>
            <a:r>
              <a:rPr lang="zh-CN" altLang="en-US" dirty="0"/>
              <a:t>三、预购商品房抵押</a:t>
            </a:r>
            <a:endParaRPr lang="zh-CN" altLang="en-US" dirty="0"/>
          </a:p>
        </p:txBody>
      </p:sp>
      <p:sp>
        <p:nvSpPr>
          <p:cNvPr id="4" name="灯片编号占位符 3"/>
          <p:cNvSpPr>
            <a:spLocks noGrp="1"/>
          </p:cNvSpPr>
          <p:nvPr>
            <p:ph type="sldNum" sz="quarter" idx="10"/>
          </p:nvPr>
        </p:nvSpPr>
        <p:spPr/>
        <p:txBody>
          <a:bodyPr/>
          <a:lstStyle/>
          <a:p>
            <a:pPr>
              <a:defRPr/>
            </a:pPr>
            <a:fld id="{E8EC6320-EF9A-4CFA-B7AF-6E848BC207CF}" type="slidenum">
              <a:rPr lang="zh-CN" altLang="en-US" smtClean="0"/>
            </a:fld>
            <a:endParaRPr lang="zh-CN" altLang="en-US"/>
          </a:p>
        </p:txBody>
      </p:sp>
      <p:sp>
        <p:nvSpPr>
          <p:cNvPr id="5" name="TextBox 4"/>
          <p:cNvSpPr txBox="1"/>
          <p:nvPr/>
        </p:nvSpPr>
        <p:spPr>
          <a:xfrm>
            <a:off x="839416" y="1357299"/>
            <a:ext cx="10657184" cy="4708981"/>
          </a:xfrm>
          <a:prstGeom prst="rect">
            <a:avLst/>
          </a:prstGeom>
          <a:noFill/>
        </p:spPr>
        <p:txBody>
          <a:bodyPr wrap="square" rtlCol="0">
            <a:spAutoFit/>
          </a:bodyPr>
          <a:lstStyle/>
          <a:p>
            <a:pPr>
              <a:lnSpc>
                <a:spcPts val="3600"/>
              </a:lnSpc>
            </a:pPr>
            <a:r>
              <a:rPr lang="zh-CN" altLang="en-US" sz="2400" dirty="0">
                <a:latin typeface="+mn-ea"/>
                <a:ea typeface="+mn-ea"/>
              </a:rPr>
              <a:t>一、</a:t>
            </a:r>
            <a:r>
              <a:rPr lang="zh-CN" altLang="zh-CN" sz="2400" b="1" dirty="0">
                <a:latin typeface="+mn-ea"/>
                <a:ea typeface="+mn-ea"/>
              </a:rPr>
              <a:t>签字、盖章问题</a:t>
            </a:r>
            <a:endParaRPr lang="en-US" altLang="zh-CN" sz="2400" b="1" dirty="0">
              <a:latin typeface="+mn-ea"/>
              <a:ea typeface="+mn-ea"/>
            </a:endParaRPr>
          </a:p>
          <a:p>
            <a:pPr>
              <a:lnSpc>
                <a:spcPts val="3600"/>
              </a:lnSpc>
            </a:pPr>
            <a:endParaRPr lang="en-US" altLang="zh-CN" sz="2400" b="1" dirty="0">
              <a:latin typeface="+mn-ea"/>
              <a:ea typeface="+mn-ea"/>
            </a:endParaRPr>
          </a:p>
          <a:p>
            <a:pPr>
              <a:lnSpc>
                <a:spcPts val="3600"/>
              </a:lnSpc>
            </a:pPr>
            <a:r>
              <a:rPr lang="zh-CN" altLang="zh-CN" sz="2400" dirty="0">
                <a:latin typeface="+mn-ea"/>
                <a:ea typeface="+mn-ea"/>
              </a:rPr>
              <a:t>《关于规范土地估价报告格式和业绩报送的通知》（中估协发〔</a:t>
            </a:r>
            <a:r>
              <a:rPr lang="en-US" altLang="zh-CN" sz="2400" dirty="0">
                <a:latin typeface="+mn-ea"/>
                <a:ea typeface="+mn-ea"/>
              </a:rPr>
              <a:t>2009</a:t>
            </a:r>
            <a:r>
              <a:rPr lang="zh-CN" altLang="zh-CN" sz="2400" dirty="0">
                <a:latin typeface="+mn-ea"/>
                <a:ea typeface="+mn-ea"/>
              </a:rPr>
              <a:t>〕</a:t>
            </a:r>
            <a:r>
              <a:rPr lang="en-US" altLang="zh-CN" sz="2400" dirty="0">
                <a:latin typeface="+mn-ea"/>
                <a:ea typeface="+mn-ea"/>
              </a:rPr>
              <a:t>18</a:t>
            </a:r>
            <a:r>
              <a:rPr lang="zh-CN" altLang="zh-CN" sz="2400" dirty="0">
                <a:latin typeface="+mn-ea"/>
                <a:ea typeface="+mn-ea"/>
              </a:rPr>
              <a:t>号）明确要求</a:t>
            </a:r>
            <a:r>
              <a:rPr lang="zh-CN" altLang="en-US" sz="2400" dirty="0">
                <a:latin typeface="+mn-ea"/>
                <a:ea typeface="+mn-ea"/>
              </a:rPr>
              <a:t>：</a:t>
            </a:r>
            <a:r>
              <a:rPr lang="zh-CN" altLang="zh-CN" sz="2400" dirty="0">
                <a:latin typeface="+mn-ea"/>
                <a:ea typeface="+mn-ea"/>
              </a:rPr>
              <a:t>在正式提交的估价报告中须由土地估价师、法定代表人签字并加盖机构公章。</a:t>
            </a:r>
            <a:endParaRPr lang="en-US" altLang="zh-CN" sz="2400" dirty="0">
              <a:latin typeface="+mn-ea"/>
              <a:ea typeface="+mn-ea"/>
            </a:endParaRPr>
          </a:p>
          <a:p>
            <a:pPr>
              <a:lnSpc>
                <a:spcPts val="3600"/>
              </a:lnSpc>
            </a:pPr>
            <a:r>
              <a:rPr lang="zh-CN" altLang="en-US" sz="2400" b="1" dirty="0">
                <a:latin typeface="+mn-ea"/>
                <a:ea typeface="+mn-ea"/>
              </a:rPr>
              <a:t>不及格报告：</a:t>
            </a:r>
            <a:r>
              <a:rPr lang="en-US" altLang="zh-CN" sz="2400" b="1" dirty="0">
                <a:latin typeface="+mn-ea"/>
                <a:ea typeface="+mn-ea"/>
              </a:rPr>
              <a:t>1</a:t>
            </a:r>
            <a:r>
              <a:rPr lang="zh-CN" altLang="en-US" sz="2400" b="1" dirty="0">
                <a:latin typeface="+mn-ea"/>
                <a:ea typeface="+mn-ea"/>
              </a:rPr>
              <a:t>、</a:t>
            </a:r>
            <a:r>
              <a:rPr lang="zh-CN" altLang="zh-CN" sz="2400" b="1" dirty="0">
                <a:latin typeface="+mn-ea"/>
                <a:ea typeface="+mn-ea"/>
              </a:rPr>
              <a:t>土地估价师未签字</a:t>
            </a:r>
            <a:r>
              <a:rPr lang="zh-CN" altLang="en-US" sz="2400" b="1" dirty="0">
                <a:latin typeface="+mn-ea"/>
                <a:ea typeface="+mn-ea"/>
              </a:rPr>
              <a:t>；</a:t>
            </a:r>
            <a:endParaRPr lang="en-US" altLang="zh-CN" sz="2400" b="1" dirty="0">
              <a:latin typeface="+mn-ea"/>
              <a:ea typeface="+mn-ea"/>
            </a:endParaRPr>
          </a:p>
          <a:p>
            <a:pPr>
              <a:lnSpc>
                <a:spcPts val="3600"/>
              </a:lnSpc>
            </a:pPr>
            <a:r>
              <a:rPr lang="en-US" altLang="zh-CN" sz="2400" b="1" dirty="0">
                <a:latin typeface="+mn-ea"/>
                <a:ea typeface="+mn-ea"/>
              </a:rPr>
              <a:t>            2</a:t>
            </a:r>
            <a:r>
              <a:rPr lang="zh-CN" altLang="en-US" sz="2400" b="1" dirty="0">
                <a:latin typeface="+mn-ea"/>
                <a:ea typeface="+mn-ea"/>
              </a:rPr>
              <a:t>、</a:t>
            </a:r>
            <a:r>
              <a:rPr lang="zh-CN" altLang="zh-CN" sz="2400" b="1" dirty="0">
                <a:latin typeface="+mn-ea"/>
                <a:ea typeface="+mn-ea"/>
              </a:rPr>
              <a:t>法定代表人签字栏空缺</a:t>
            </a:r>
            <a:r>
              <a:rPr lang="zh-CN" altLang="en-US" sz="2400" b="1" dirty="0">
                <a:latin typeface="+mn-ea"/>
                <a:ea typeface="+mn-ea"/>
              </a:rPr>
              <a:t>；</a:t>
            </a:r>
            <a:endParaRPr lang="en-US" altLang="zh-CN" sz="2400" b="1" dirty="0">
              <a:latin typeface="+mn-ea"/>
              <a:ea typeface="+mn-ea"/>
            </a:endParaRPr>
          </a:p>
          <a:p>
            <a:pPr>
              <a:lnSpc>
                <a:spcPts val="3600"/>
              </a:lnSpc>
            </a:pPr>
            <a:r>
              <a:rPr lang="en-US" altLang="zh-CN" sz="2400" b="1" dirty="0">
                <a:latin typeface="+mn-ea"/>
                <a:ea typeface="+mn-ea"/>
              </a:rPr>
              <a:t>            3</a:t>
            </a:r>
            <a:r>
              <a:rPr lang="zh-CN" altLang="en-US" sz="2400" b="1" dirty="0">
                <a:latin typeface="+mn-ea"/>
                <a:ea typeface="+mn-ea"/>
              </a:rPr>
              <a:t>、</a:t>
            </a:r>
            <a:r>
              <a:rPr lang="zh-CN" altLang="zh-CN" sz="2400" b="1" dirty="0">
                <a:latin typeface="+mn-ea"/>
                <a:ea typeface="+mn-ea"/>
              </a:rPr>
              <a:t>以估价（或评估、业务）专用章代替机构公章的</a:t>
            </a:r>
            <a:endParaRPr lang="en-US" altLang="zh-CN" sz="2400" b="1" dirty="0">
              <a:latin typeface="+mn-ea"/>
              <a:ea typeface="+mn-ea"/>
            </a:endParaRPr>
          </a:p>
          <a:p>
            <a:pPr>
              <a:lnSpc>
                <a:spcPts val="3600"/>
              </a:lnSpc>
            </a:pPr>
            <a:endParaRPr lang="en-US" altLang="zh-CN" sz="2400" b="1" dirty="0">
              <a:latin typeface="微软雅黑" panose="020B0503020204020204" pitchFamily="34" charset="-122"/>
              <a:ea typeface="微软雅黑" panose="020B0503020204020204" pitchFamily="34" charset="-122"/>
            </a:endParaRPr>
          </a:p>
          <a:p>
            <a:pPr>
              <a:lnSpc>
                <a:spcPts val="3600"/>
              </a:lnSpc>
            </a:pPr>
            <a:endParaRPr lang="en-US" altLang="zh-CN" sz="2400" dirty="0">
              <a:latin typeface="微软雅黑" panose="020B0503020204020204" pitchFamily="34" charset="-122"/>
              <a:ea typeface="微软雅黑" panose="020B0503020204020204" pitchFamily="34" charset="-122"/>
            </a:endParaRPr>
          </a:p>
        </p:txBody>
      </p:sp>
      <p:sp>
        <p:nvSpPr>
          <p:cNvPr id="7" name="对角圆角矩形 6"/>
          <p:cNvSpPr/>
          <p:nvPr/>
        </p:nvSpPr>
        <p:spPr>
          <a:xfrm>
            <a:off x="911424" y="180056"/>
            <a:ext cx="7200800" cy="800100"/>
          </a:xfrm>
          <a:prstGeom prst="round2DiagRect">
            <a:avLst/>
          </a:prstGeom>
          <a:solidFill>
            <a:srgbClr val="CC2A1E"/>
          </a:solidFill>
          <a:ln w="38100">
            <a:solidFill>
              <a:srgbClr val="CC2A1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r>
              <a:rPr lang="zh-CN" altLang="en-US" sz="2800" dirty="0">
                <a:solidFill>
                  <a:schemeClr val="bg1"/>
                </a:solidFill>
                <a:latin typeface="微软雅黑" panose="020B0503020204020204" pitchFamily="34" charset="-122"/>
                <a:ea typeface="微软雅黑" panose="020B0503020204020204" pitchFamily="34" charset="-122"/>
              </a:rPr>
              <a:t>第三部分     </a:t>
            </a:r>
            <a:r>
              <a:rPr lang="zh-CN" altLang="zh-CN" sz="2800" dirty="0">
                <a:solidFill>
                  <a:schemeClr val="bg1"/>
                </a:solidFill>
                <a:latin typeface="微软雅黑" panose="020B0503020204020204" pitchFamily="34" charset="-122"/>
                <a:ea typeface="微软雅黑" panose="020B0503020204020204" pitchFamily="34" charset="-122"/>
              </a:rPr>
              <a:t>土地估价报告评审重点关注问题</a:t>
            </a:r>
            <a:endParaRPr lang="zh-CN" altLang="zh-CN" sz="28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normAutofit/>
          </a:bodyPr>
          <a:lstStyle/>
          <a:p>
            <a:r>
              <a:rPr lang="zh-CN" altLang="en-US" dirty="0"/>
              <a:t>二、存量房（已领取产权证）抵押</a:t>
            </a:r>
            <a:endParaRPr lang="zh-CN" altLang="en-US" dirty="0"/>
          </a:p>
        </p:txBody>
      </p:sp>
      <p:sp>
        <p:nvSpPr>
          <p:cNvPr id="4" name="灯片编号占位符 3"/>
          <p:cNvSpPr>
            <a:spLocks noGrp="1"/>
          </p:cNvSpPr>
          <p:nvPr>
            <p:ph type="sldNum" sz="quarter" idx="10"/>
          </p:nvPr>
        </p:nvSpPr>
        <p:spPr/>
        <p:txBody>
          <a:bodyPr/>
          <a:lstStyle/>
          <a:p>
            <a:pPr>
              <a:defRPr/>
            </a:pPr>
            <a:fld id="{E8EC6320-EF9A-4CFA-B7AF-6E848BC207CF}" type="slidenum">
              <a:rPr lang="zh-CN" altLang="en-US" smtClean="0"/>
            </a:fld>
            <a:endParaRPr lang="zh-CN" altLang="en-US"/>
          </a:p>
        </p:txBody>
      </p:sp>
      <p:sp>
        <p:nvSpPr>
          <p:cNvPr id="8" name="TextBox 7"/>
          <p:cNvSpPr txBox="1"/>
          <p:nvPr/>
        </p:nvSpPr>
        <p:spPr>
          <a:xfrm>
            <a:off x="983432" y="1257727"/>
            <a:ext cx="10225136" cy="490519"/>
          </a:xfrm>
          <a:prstGeom prst="rect">
            <a:avLst/>
          </a:prstGeom>
          <a:noFill/>
        </p:spPr>
        <p:txBody>
          <a:bodyPr wrap="square" rtlCol="0">
            <a:spAutoFit/>
          </a:bodyPr>
          <a:lstStyle/>
          <a:p>
            <a:pPr>
              <a:lnSpc>
                <a:spcPts val="3600"/>
              </a:lnSpc>
            </a:pPr>
            <a:r>
              <a:rPr lang="zh-CN" altLang="en-US" sz="2400" dirty="0">
                <a:latin typeface="+mn-ea"/>
                <a:ea typeface="+mn-ea"/>
              </a:rPr>
              <a:t> </a:t>
            </a:r>
            <a:r>
              <a:rPr lang="zh-CN" altLang="en-US" sz="2400" b="1" dirty="0">
                <a:latin typeface="+mn-ea"/>
                <a:ea typeface="+mn-ea"/>
              </a:rPr>
              <a:t>二、</a:t>
            </a:r>
            <a:r>
              <a:rPr lang="zh-CN" altLang="zh-CN" sz="2400" b="1" dirty="0">
                <a:latin typeface="+mn-ea"/>
                <a:ea typeface="+mn-ea"/>
              </a:rPr>
              <a:t>基准地价超</a:t>
            </a:r>
            <a:r>
              <a:rPr lang="en-US" altLang="zh-CN" sz="2400" b="1" dirty="0">
                <a:latin typeface="+mn-ea"/>
                <a:ea typeface="+mn-ea"/>
              </a:rPr>
              <a:t>6</a:t>
            </a:r>
            <a:r>
              <a:rPr lang="zh-CN" altLang="zh-CN" sz="2400" b="1" dirty="0">
                <a:latin typeface="+mn-ea"/>
                <a:ea typeface="+mn-ea"/>
              </a:rPr>
              <a:t>年使用问题</a:t>
            </a:r>
            <a:endParaRPr lang="en-US" altLang="zh-CN" sz="2400" b="1" dirty="0">
              <a:latin typeface="+mn-ea"/>
              <a:ea typeface="+mn-ea"/>
            </a:endParaRPr>
          </a:p>
        </p:txBody>
      </p:sp>
      <p:sp>
        <p:nvSpPr>
          <p:cNvPr id="2" name="矩形 1"/>
          <p:cNvSpPr/>
          <p:nvPr/>
        </p:nvSpPr>
        <p:spPr>
          <a:xfrm>
            <a:off x="1093916" y="2348880"/>
            <a:ext cx="10258668" cy="2336537"/>
          </a:xfrm>
          <a:prstGeom prst="rect">
            <a:avLst/>
          </a:prstGeom>
        </p:spPr>
        <p:txBody>
          <a:bodyPr wrap="square">
            <a:spAutoFit/>
          </a:bodyPr>
          <a:lstStyle/>
          <a:p>
            <a:pPr>
              <a:lnSpc>
                <a:spcPts val="3500"/>
              </a:lnSpc>
            </a:pPr>
            <a:r>
              <a:rPr lang="zh-CN" altLang="en-US" sz="2400" b="1" dirty="0">
                <a:latin typeface="+mn-ea"/>
                <a:ea typeface="+mn-ea"/>
              </a:rPr>
              <a:t>三、</a:t>
            </a:r>
            <a:r>
              <a:rPr lang="zh-CN" altLang="zh-CN" sz="2400" b="1" dirty="0"/>
              <a:t>地价定义内涵问题</a:t>
            </a:r>
            <a:endParaRPr lang="en-US" altLang="zh-CN" sz="2400" b="1" dirty="0"/>
          </a:p>
          <a:p>
            <a:pPr>
              <a:lnSpc>
                <a:spcPts val="3500"/>
              </a:lnSpc>
            </a:pPr>
            <a:r>
              <a:rPr lang="zh-CN" altLang="en-US" sz="2400" dirty="0"/>
              <a:t>较严重问题：</a:t>
            </a:r>
            <a:endParaRPr lang="en-US" altLang="zh-CN" sz="2400" dirty="0"/>
          </a:p>
          <a:p>
            <a:pPr>
              <a:lnSpc>
                <a:spcPts val="3500"/>
              </a:lnSpc>
            </a:pPr>
            <a:r>
              <a:rPr lang="en-US" altLang="zh-CN" sz="2400" dirty="0"/>
              <a:t>         1</a:t>
            </a:r>
            <a:r>
              <a:rPr lang="zh-CN" altLang="en-US" sz="2400" dirty="0"/>
              <a:t>、</a:t>
            </a:r>
            <a:r>
              <a:rPr lang="zh-CN" altLang="zh-CN" sz="2400" dirty="0"/>
              <a:t>与委托函不一致</a:t>
            </a:r>
            <a:r>
              <a:rPr lang="zh-CN" altLang="en-US" sz="2400" dirty="0"/>
              <a:t>；</a:t>
            </a:r>
            <a:endParaRPr lang="en-US" altLang="zh-CN" sz="2400" dirty="0"/>
          </a:p>
          <a:p>
            <a:pPr>
              <a:lnSpc>
                <a:spcPts val="3500"/>
              </a:lnSpc>
            </a:pPr>
            <a:r>
              <a:rPr lang="en-US" altLang="zh-CN" sz="2400" dirty="0"/>
              <a:t>         2</a:t>
            </a:r>
            <a:r>
              <a:rPr lang="zh-CN" altLang="en-US" sz="2400" dirty="0"/>
              <a:t>、</a:t>
            </a:r>
            <a:r>
              <a:rPr lang="zh-CN" altLang="zh-CN" sz="2400" dirty="0"/>
              <a:t>用途、容积率、年期等设定与法定有出入而未说明原因；</a:t>
            </a:r>
            <a:r>
              <a:rPr lang="en-US" altLang="zh-CN" sz="2400" dirty="0"/>
              <a:t>               </a:t>
            </a:r>
            <a:endParaRPr lang="en-US" altLang="zh-CN" sz="2400" dirty="0"/>
          </a:p>
          <a:p>
            <a:pPr>
              <a:lnSpc>
                <a:spcPts val="3500"/>
              </a:lnSpc>
            </a:pPr>
            <a:r>
              <a:rPr lang="en-US" altLang="zh-CN" sz="2400" dirty="0"/>
              <a:t>         3</a:t>
            </a:r>
            <a:r>
              <a:rPr lang="zh-CN" altLang="en-US" sz="2400" dirty="0"/>
              <a:t>、</a:t>
            </a:r>
            <a:r>
              <a:rPr lang="zh-CN" altLang="zh-CN" sz="2400" dirty="0"/>
              <a:t>地价定义与估价过程、估价结果不一致等</a:t>
            </a:r>
            <a:r>
              <a:rPr lang="zh-CN" altLang="en-US" sz="2400" dirty="0"/>
              <a:t>；</a:t>
            </a:r>
            <a:r>
              <a:rPr lang="en-US" altLang="zh-CN" sz="2400" dirty="0">
                <a:latin typeface="+mn-ea"/>
                <a:ea typeface="+mn-ea"/>
              </a:rPr>
              <a:t>       </a:t>
            </a:r>
            <a:endParaRPr lang="zh-CN" altLang="en-US" sz="2400" dirty="0">
              <a:latin typeface="+mn-ea"/>
              <a:ea typeface="+mn-ea"/>
            </a:endParaRPr>
          </a:p>
        </p:txBody>
      </p:sp>
      <p:sp>
        <p:nvSpPr>
          <p:cNvPr id="6" name="对角圆角矩形 5"/>
          <p:cNvSpPr/>
          <p:nvPr/>
        </p:nvSpPr>
        <p:spPr>
          <a:xfrm>
            <a:off x="911424" y="180056"/>
            <a:ext cx="7200800" cy="800100"/>
          </a:xfrm>
          <a:prstGeom prst="round2DiagRect">
            <a:avLst/>
          </a:prstGeom>
          <a:solidFill>
            <a:srgbClr val="CC2A1E"/>
          </a:solidFill>
          <a:ln w="38100">
            <a:solidFill>
              <a:srgbClr val="CC2A1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r>
              <a:rPr lang="zh-CN" altLang="en-US" sz="2800" dirty="0">
                <a:solidFill>
                  <a:schemeClr val="bg1"/>
                </a:solidFill>
                <a:latin typeface="微软雅黑" panose="020B0503020204020204" pitchFamily="34" charset="-122"/>
                <a:ea typeface="微软雅黑" panose="020B0503020204020204" pitchFamily="34" charset="-122"/>
              </a:rPr>
              <a:t>第三部分     </a:t>
            </a:r>
            <a:r>
              <a:rPr lang="zh-CN" altLang="zh-CN" sz="2800" dirty="0">
                <a:solidFill>
                  <a:schemeClr val="bg1"/>
                </a:solidFill>
                <a:latin typeface="微软雅黑" panose="020B0503020204020204" pitchFamily="34" charset="-122"/>
                <a:ea typeface="微软雅黑" panose="020B0503020204020204" pitchFamily="34" charset="-122"/>
              </a:rPr>
              <a:t>土地估价报告评审重点关注问题</a:t>
            </a:r>
            <a:endParaRPr lang="zh-CN" altLang="zh-CN" sz="28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normAutofit/>
          </a:bodyPr>
          <a:lstStyle/>
          <a:p>
            <a:r>
              <a:rPr lang="zh-CN" altLang="en-US" dirty="0"/>
              <a:t>二、存量房（已领取产权证）抵押</a:t>
            </a:r>
            <a:endParaRPr lang="zh-CN" altLang="en-US" dirty="0"/>
          </a:p>
        </p:txBody>
      </p:sp>
      <p:sp>
        <p:nvSpPr>
          <p:cNvPr id="4" name="灯片编号占位符 3"/>
          <p:cNvSpPr>
            <a:spLocks noGrp="1"/>
          </p:cNvSpPr>
          <p:nvPr>
            <p:ph type="sldNum" sz="quarter" idx="10"/>
          </p:nvPr>
        </p:nvSpPr>
        <p:spPr/>
        <p:txBody>
          <a:bodyPr/>
          <a:lstStyle/>
          <a:p>
            <a:pPr>
              <a:defRPr/>
            </a:pPr>
            <a:fld id="{E8EC6320-EF9A-4CFA-B7AF-6E848BC207CF}" type="slidenum">
              <a:rPr lang="zh-CN" altLang="en-US" smtClean="0"/>
            </a:fld>
            <a:endParaRPr lang="zh-CN" altLang="en-US"/>
          </a:p>
        </p:txBody>
      </p:sp>
      <p:sp>
        <p:nvSpPr>
          <p:cNvPr id="8" name="TextBox 7"/>
          <p:cNvSpPr txBox="1"/>
          <p:nvPr/>
        </p:nvSpPr>
        <p:spPr>
          <a:xfrm>
            <a:off x="983432" y="1257727"/>
            <a:ext cx="10225136" cy="1015663"/>
          </a:xfrm>
          <a:prstGeom prst="rect">
            <a:avLst/>
          </a:prstGeom>
          <a:noFill/>
        </p:spPr>
        <p:txBody>
          <a:bodyPr wrap="square" rtlCol="0">
            <a:spAutoFit/>
          </a:bodyPr>
          <a:lstStyle/>
          <a:p>
            <a:pPr>
              <a:lnSpc>
                <a:spcPts val="3600"/>
              </a:lnSpc>
            </a:pPr>
            <a:r>
              <a:rPr lang="zh-CN" altLang="en-US" sz="2400" dirty="0">
                <a:latin typeface="+mn-ea"/>
                <a:ea typeface="+mn-ea"/>
              </a:rPr>
              <a:t> 四</a:t>
            </a:r>
            <a:r>
              <a:rPr lang="zh-CN" altLang="en-US" sz="2400" b="1" dirty="0">
                <a:latin typeface="+mn-ea"/>
                <a:ea typeface="+mn-ea"/>
              </a:rPr>
              <a:t>、</a:t>
            </a:r>
            <a:r>
              <a:rPr lang="zh-CN" altLang="zh-CN" sz="2400" b="1" dirty="0"/>
              <a:t>市场比较法案例选取问题</a:t>
            </a:r>
            <a:endParaRPr lang="en-US" altLang="zh-CN" sz="2400" b="1" dirty="0"/>
          </a:p>
          <a:p>
            <a:pPr>
              <a:lnSpc>
                <a:spcPts val="3600"/>
              </a:lnSpc>
            </a:pPr>
            <a:r>
              <a:rPr lang="en-US" altLang="zh-CN" sz="2400" dirty="0"/>
              <a:t>           </a:t>
            </a:r>
            <a:r>
              <a:rPr lang="zh-CN" altLang="zh-CN" sz="2400" dirty="0"/>
              <a:t>应为成交实例，使用评估案例等属于严重问题</a:t>
            </a:r>
            <a:endParaRPr lang="en-US" altLang="zh-CN" sz="2400" b="1" dirty="0">
              <a:latin typeface="+mn-ea"/>
              <a:ea typeface="+mn-ea"/>
            </a:endParaRPr>
          </a:p>
        </p:txBody>
      </p:sp>
      <p:sp>
        <p:nvSpPr>
          <p:cNvPr id="2" name="矩形 1"/>
          <p:cNvSpPr/>
          <p:nvPr/>
        </p:nvSpPr>
        <p:spPr>
          <a:xfrm>
            <a:off x="1085173" y="2420888"/>
            <a:ext cx="10258668" cy="3683060"/>
          </a:xfrm>
          <a:prstGeom prst="rect">
            <a:avLst/>
          </a:prstGeom>
        </p:spPr>
        <p:txBody>
          <a:bodyPr wrap="square">
            <a:spAutoFit/>
          </a:bodyPr>
          <a:lstStyle/>
          <a:p>
            <a:pPr>
              <a:lnSpc>
                <a:spcPts val="3500"/>
              </a:lnSpc>
            </a:pPr>
            <a:r>
              <a:rPr lang="zh-CN" altLang="en-US" sz="2400" b="1" dirty="0">
                <a:latin typeface="+mn-ea"/>
                <a:ea typeface="+mn-ea"/>
              </a:rPr>
              <a:t>五、</a:t>
            </a:r>
            <a:r>
              <a:rPr lang="zh-CN" altLang="zh-CN" sz="2400" b="1" dirty="0">
                <a:latin typeface="+mn-ea"/>
                <a:ea typeface="+mn-ea"/>
              </a:rPr>
              <a:t>抵押估价问题</a:t>
            </a:r>
            <a:endParaRPr lang="en-US" altLang="zh-CN" sz="2400" b="1" dirty="0">
              <a:latin typeface="+mn-ea"/>
              <a:ea typeface="+mn-ea"/>
            </a:endParaRPr>
          </a:p>
          <a:p>
            <a:pPr>
              <a:lnSpc>
                <a:spcPts val="3500"/>
              </a:lnSpc>
            </a:pPr>
            <a:r>
              <a:rPr lang="en-US" altLang="zh-CN" sz="2400" b="1" dirty="0">
                <a:latin typeface="+mn-ea"/>
                <a:ea typeface="+mn-ea"/>
              </a:rPr>
              <a:t>    </a:t>
            </a:r>
            <a:r>
              <a:rPr lang="zh-CN" altLang="en-US" sz="2400" dirty="0">
                <a:latin typeface="+mn-ea"/>
                <a:ea typeface="+mn-ea"/>
              </a:rPr>
              <a:t>（一）</a:t>
            </a:r>
            <a:r>
              <a:rPr lang="en-US" altLang="zh-CN" sz="2400" dirty="0">
                <a:latin typeface="+mn-ea"/>
                <a:ea typeface="+mn-ea"/>
              </a:rPr>
              <a:t> </a:t>
            </a:r>
            <a:r>
              <a:rPr lang="zh-CN" altLang="en-US" sz="2400" dirty="0">
                <a:latin typeface="+mn-ea"/>
                <a:ea typeface="+mn-ea"/>
              </a:rPr>
              <a:t>价值的两种表述方式</a:t>
            </a:r>
            <a:endParaRPr lang="en-US" altLang="zh-CN" sz="2400" dirty="0">
              <a:latin typeface="+mn-ea"/>
              <a:ea typeface="+mn-ea"/>
            </a:endParaRPr>
          </a:p>
          <a:p>
            <a:pPr>
              <a:lnSpc>
                <a:spcPts val="3500"/>
              </a:lnSpc>
            </a:pPr>
            <a:r>
              <a:rPr lang="en-US" altLang="zh-CN" sz="2400" dirty="0">
                <a:latin typeface="+mn-ea"/>
                <a:ea typeface="+mn-ea"/>
              </a:rPr>
              <a:t>         1</a:t>
            </a:r>
            <a:r>
              <a:rPr lang="zh-CN" altLang="en-US" sz="2400" dirty="0">
                <a:latin typeface="+mn-ea"/>
                <a:ea typeface="+mn-ea"/>
              </a:rPr>
              <a:t>、市场价值：</a:t>
            </a:r>
            <a:r>
              <a:rPr lang="zh-CN" altLang="zh-CN" sz="2400" dirty="0">
                <a:latin typeface="+mn-ea"/>
                <a:ea typeface="+mn-ea"/>
              </a:rPr>
              <a:t>在特殊说明中体现报告使用者应注意的风险；</a:t>
            </a:r>
            <a:r>
              <a:rPr lang="en-US" altLang="zh-CN" sz="2400" dirty="0">
                <a:latin typeface="+mn-ea"/>
                <a:ea typeface="+mn-ea"/>
              </a:rPr>
              <a:t>               </a:t>
            </a:r>
            <a:endParaRPr lang="en-US" altLang="zh-CN" sz="2400" dirty="0">
              <a:latin typeface="+mn-ea"/>
              <a:ea typeface="+mn-ea"/>
            </a:endParaRPr>
          </a:p>
          <a:p>
            <a:pPr>
              <a:lnSpc>
                <a:spcPts val="3500"/>
              </a:lnSpc>
            </a:pPr>
            <a:r>
              <a:rPr lang="en-US" altLang="zh-CN" sz="2400" dirty="0">
                <a:latin typeface="+mn-ea"/>
                <a:ea typeface="+mn-ea"/>
              </a:rPr>
              <a:t>         2</a:t>
            </a:r>
            <a:r>
              <a:rPr lang="zh-CN" altLang="en-US" sz="2400" dirty="0">
                <a:latin typeface="+mn-ea"/>
                <a:ea typeface="+mn-ea"/>
              </a:rPr>
              <a:t>、抵押价值：</a:t>
            </a:r>
            <a:r>
              <a:rPr lang="zh-CN" altLang="zh-CN" sz="2400" dirty="0">
                <a:latin typeface="+mn-ea"/>
                <a:ea typeface="+mn-ea"/>
              </a:rPr>
              <a:t>应扣除优先受偿款</a:t>
            </a:r>
            <a:r>
              <a:rPr lang="zh-CN" altLang="en-US" sz="2400" dirty="0">
                <a:latin typeface="+mn-ea"/>
                <a:ea typeface="+mn-ea"/>
              </a:rPr>
              <a:t>；</a:t>
            </a:r>
            <a:endParaRPr lang="en-US" altLang="zh-CN" sz="2400" dirty="0">
              <a:latin typeface="+mn-ea"/>
              <a:ea typeface="+mn-ea"/>
            </a:endParaRPr>
          </a:p>
          <a:p>
            <a:pPr>
              <a:lnSpc>
                <a:spcPts val="3500"/>
              </a:lnSpc>
            </a:pPr>
            <a:r>
              <a:rPr lang="en-US" altLang="zh-CN" sz="2400" dirty="0">
                <a:latin typeface="+mn-ea"/>
                <a:ea typeface="+mn-ea"/>
              </a:rPr>
              <a:t>    </a:t>
            </a:r>
            <a:r>
              <a:rPr lang="zh-CN" altLang="en-US" sz="2400" dirty="0">
                <a:latin typeface="+mn-ea"/>
                <a:ea typeface="+mn-ea"/>
              </a:rPr>
              <a:t>（二）产权资料</a:t>
            </a:r>
            <a:endParaRPr lang="en-US" altLang="zh-CN" sz="2400" dirty="0">
              <a:latin typeface="+mn-ea"/>
              <a:ea typeface="+mn-ea"/>
            </a:endParaRPr>
          </a:p>
          <a:p>
            <a:pPr>
              <a:lnSpc>
                <a:spcPts val="3500"/>
              </a:lnSpc>
            </a:pPr>
            <a:r>
              <a:rPr lang="zh-CN" altLang="en-US" sz="2400" b="1" dirty="0">
                <a:latin typeface="+mn-ea"/>
                <a:ea typeface="+mn-ea"/>
              </a:rPr>
              <a:t>降等处理：</a:t>
            </a:r>
            <a:r>
              <a:rPr lang="en-US" altLang="zh-CN" sz="2400" b="1" dirty="0">
                <a:latin typeface="+mn-ea"/>
                <a:ea typeface="+mn-ea"/>
              </a:rPr>
              <a:t>1</a:t>
            </a:r>
            <a:r>
              <a:rPr lang="zh-CN" altLang="en-US" sz="2400" b="1" dirty="0">
                <a:latin typeface="+mn-ea"/>
                <a:ea typeface="+mn-ea"/>
              </a:rPr>
              <a:t>、</a:t>
            </a:r>
            <a:r>
              <a:rPr lang="zh-CN" altLang="zh-CN" sz="2400" dirty="0"/>
              <a:t>未上传土地证</a:t>
            </a:r>
            <a:r>
              <a:rPr lang="zh-CN" altLang="en-US" sz="2400" dirty="0">
                <a:latin typeface="+mn-ea"/>
                <a:ea typeface="+mn-ea"/>
              </a:rPr>
              <a:t>；</a:t>
            </a:r>
            <a:endParaRPr lang="en-US" altLang="zh-CN" sz="2400" dirty="0">
              <a:latin typeface="+mn-ea"/>
              <a:ea typeface="+mn-ea"/>
            </a:endParaRPr>
          </a:p>
          <a:p>
            <a:pPr>
              <a:lnSpc>
                <a:spcPts val="3500"/>
              </a:lnSpc>
            </a:pPr>
            <a:r>
              <a:rPr lang="en-US" altLang="zh-CN" sz="2400" b="1" dirty="0">
                <a:latin typeface="+mn-ea"/>
                <a:ea typeface="+mn-ea"/>
              </a:rPr>
              <a:t>          2</a:t>
            </a:r>
            <a:r>
              <a:rPr lang="zh-CN" altLang="en-US" sz="2400" b="1" dirty="0">
                <a:latin typeface="+mn-ea"/>
                <a:ea typeface="+mn-ea"/>
              </a:rPr>
              <a:t>、</a:t>
            </a:r>
            <a:r>
              <a:rPr lang="zh-CN" altLang="zh-CN" sz="2400" dirty="0"/>
              <a:t>上传了的土地证</a:t>
            </a:r>
            <a:r>
              <a:rPr lang="zh-CN" altLang="en-US" sz="2400" dirty="0"/>
              <a:t>但</a:t>
            </a:r>
            <a:r>
              <a:rPr lang="zh-CN" altLang="zh-CN" sz="2400" dirty="0"/>
              <a:t>无附记页</a:t>
            </a:r>
            <a:r>
              <a:rPr lang="zh-CN" altLang="en-US" sz="2400" dirty="0"/>
              <a:t>；</a:t>
            </a:r>
            <a:endParaRPr lang="en-US" altLang="zh-CN" sz="2400" dirty="0"/>
          </a:p>
          <a:p>
            <a:pPr>
              <a:lnSpc>
                <a:spcPts val="3500"/>
              </a:lnSpc>
            </a:pPr>
            <a:r>
              <a:rPr lang="en-US" altLang="zh-CN" sz="2400" dirty="0">
                <a:latin typeface="+mn-ea"/>
                <a:ea typeface="+mn-ea"/>
              </a:rPr>
              <a:t>          3</a:t>
            </a:r>
            <a:r>
              <a:rPr lang="zh-CN" altLang="en-US" sz="2400" dirty="0">
                <a:latin typeface="+mn-ea"/>
                <a:ea typeface="+mn-ea"/>
              </a:rPr>
              <a:t>、</a:t>
            </a:r>
            <a:r>
              <a:rPr lang="zh-CN" altLang="zh-CN" sz="2400" dirty="0">
                <a:latin typeface="+mn-ea"/>
                <a:ea typeface="+mn-ea"/>
              </a:rPr>
              <a:t>有建筑物的未上传房产证</a:t>
            </a:r>
            <a:r>
              <a:rPr lang="zh-CN" altLang="en-US" sz="2400" dirty="0">
                <a:latin typeface="+mn-ea"/>
                <a:ea typeface="+mn-ea"/>
              </a:rPr>
              <a:t>；</a:t>
            </a:r>
            <a:r>
              <a:rPr lang="en-US" altLang="zh-CN" sz="2400" dirty="0">
                <a:latin typeface="+mn-ea"/>
                <a:ea typeface="+mn-ea"/>
              </a:rPr>
              <a:t>       </a:t>
            </a:r>
            <a:endParaRPr lang="zh-CN" altLang="en-US" sz="2400" dirty="0">
              <a:latin typeface="+mn-ea"/>
              <a:ea typeface="+mn-ea"/>
            </a:endParaRPr>
          </a:p>
        </p:txBody>
      </p:sp>
      <p:sp>
        <p:nvSpPr>
          <p:cNvPr id="6" name="对角圆角矩形 5"/>
          <p:cNvSpPr/>
          <p:nvPr/>
        </p:nvSpPr>
        <p:spPr>
          <a:xfrm>
            <a:off x="911424" y="180056"/>
            <a:ext cx="7200800" cy="800100"/>
          </a:xfrm>
          <a:prstGeom prst="round2DiagRect">
            <a:avLst/>
          </a:prstGeom>
          <a:solidFill>
            <a:srgbClr val="CC2A1E"/>
          </a:solidFill>
          <a:ln w="38100">
            <a:solidFill>
              <a:srgbClr val="CC2A1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r>
              <a:rPr lang="zh-CN" altLang="en-US" sz="2800" dirty="0">
                <a:solidFill>
                  <a:schemeClr val="bg1"/>
                </a:solidFill>
                <a:latin typeface="微软雅黑" panose="020B0503020204020204" pitchFamily="34" charset="-122"/>
                <a:ea typeface="微软雅黑" panose="020B0503020204020204" pitchFamily="34" charset="-122"/>
              </a:rPr>
              <a:t>第三部分     </a:t>
            </a:r>
            <a:r>
              <a:rPr lang="zh-CN" altLang="zh-CN" sz="2800" dirty="0">
                <a:solidFill>
                  <a:schemeClr val="bg1"/>
                </a:solidFill>
                <a:latin typeface="微软雅黑" panose="020B0503020204020204" pitchFamily="34" charset="-122"/>
                <a:ea typeface="微软雅黑" panose="020B0503020204020204" pitchFamily="34" charset="-122"/>
              </a:rPr>
              <a:t>土地估价报告评审重点关注问题</a:t>
            </a:r>
            <a:endParaRPr lang="zh-CN" altLang="zh-CN" sz="28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normAutofit/>
          </a:bodyPr>
          <a:lstStyle/>
          <a:p>
            <a:r>
              <a:rPr lang="zh-CN" altLang="en-US" dirty="0"/>
              <a:t>二、存量房（已领取产权证）抵押</a:t>
            </a:r>
            <a:endParaRPr lang="zh-CN" altLang="en-US" dirty="0"/>
          </a:p>
        </p:txBody>
      </p:sp>
      <p:sp>
        <p:nvSpPr>
          <p:cNvPr id="4" name="灯片编号占位符 3"/>
          <p:cNvSpPr>
            <a:spLocks noGrp="1"/>
          </p:cNvSpPr>
          <p:nvPr>
            <p:ph type="sldNum" sz="quarter" idx="10"/>
          </p:nvPr>
        </p:nvSpPr>
        <p:spPr/>
        <p:txBody>
          <a:bodyPr/>
          <a:lstStyle/>
          <a:p>
            <a:pPr>
              <a:defRPr/>
            </a:pPr>
            <a:fld id="{E8EC6320-EF9A-4CFA-B7AF-6E848BC207CF}" type="slidenum">
              <a:rPr lang="zh-CN" altLang="en-US" smtClean="0"/>
            </a:fld>
            <a:endParaRPr lang="zh-CN" altLang="en-US"/>
          </a:p>
        </p:txBody>
      </p:sp>
      <p:sp>
        <p:nvSpPr>
          <p:cNvPr id="8" name="TextBox 7"/>
          <p:cNvSpPr txBox="1"/>
          <p:nvPr/>
        </p:nvSpPr>
        <p:spPr>
          <a:xfrm>
            <a:off x="983432" y="1257727"/>
            <a:ext cx="10225136" cy="1015663"/>
          </a:xfrm>
          <a:prstGeom prst="rect">
            <a:avLst/>
          </a:prstGeom>
          <a:noFill/>
        </p:spPr>
        <p:txBody>
          <a:bodyPr wrap="square" rtlCol="0">
            <a:spAutoFit/>
          </a:bodyPr>
          <a:lstStyle/>
          <a:p>
            <a:pPr>
              <a:lnSpc>
                <a:spcPts val="3600"/>
              </a:lnSpc>
            </a:pPr>
            <a:r>
              <a:rPr lang="zh-CN" altLang="en-US" sz="2400" dirty="0">
                <a:latin typeface="+mn-ea"/>
                <a:ea typeface="+mn-ea"/>
              </a:rPr>
              <a:t> 六</a:t>
            </a:r>
            <a:r>
              <a:rPr lang="zh-CN" altLang="en-US" sz="2400" b="1" dirty="0">
                <a:latin typeface="+mn-ea"/>
                <a:ea typeface="+mn-ea"/>
              </a:rPr>
              <a:t>、</a:t>
            </a:r>
            <a:r>
              <a:rPr lang="zh-CN" altLang="zh-CN" sz="2400" b="1" dirty="0"/>
              <a:t>报告逻辑错误问题</a:t>
            </a:r>
            <a:endParaRPr lang="en-US" altLang="zh-CN" sz="2400" b="1" dirty="0"/>
          </a:p>
          <a:p>
            <a:pPr>
              <a:lnSpc>
                <a:spcPts val="3600"/>
              </a:lnSpc>
            </a:pPr>
            <a:r>
              <a:rPr lang="en-US" altLang="zh-CN" sz="2400" dirty="0"/>
              <a:t>           </a:t>
            </a:r>
            <a:r>
              <a:rPr lang="zh-CN" altLang="zh-CN" sz="2400" dirty="0"/>
              <a:t>五处以上报告在原评分基础上降一等</a:t>
            </a:r>
            <a:endParaRPr lang="en-US" altLang="zh-CN" sz="2400" b="1" dirty="0">
              <a:latin typeface="+mn-ea"/>
              <a:ea typeface="+mn-ea"/>
            </a:endParaRPr>
          </a:p>
        </p:txBody>
      </p:sp>
      <p:sp>
        <p:nvSpPr>
          <p:cNvPr id="2" name="矩形 1"/>
          <p:cNvSpPr/>
          <p:nvPr/>
        </p:nvSpPr>
        <p:spPr>
          <a:xfrm>
            <a:off x="1085173" y="2420888"/>
            <a:ext cx="10258668" cy="2785378"/>
          </a:xfrm>
          <a:prstGeom prst="rect">
            <a:avLst/>
          </a:prstGeom>
        </p:spPr>
        <p:txBody>
          <a:bodyPr wrap="square">
            <a:spAutoFit/>
          </a:bodyPr>
          <a:lstStyle/>
          <a:p>
            <a:pPr>
              <a:lnSpc>
                <a:spcPts val="3500"/>
              </a:lnSpc>
            </a:pPr>
            <a:r>
              <a:rPr lang="zh-CN" altLang="en-US" sz="2400" b="1" dirty="0">
                <a:latin typeface="+mn-ea"/>
                <a:ea typeface="+mn-ea"/>
              </a:rPr>
              <a:t>七、</a:t>
            </a:r>
            <a:r>
              <a:rPr lang="en-US" altLang="zh-CN" sz="2400" b="1" dirty="0">
                <a:latin typeface="+mn-ea"/>
                <a:ea typeface="+mn-ea"/>
              </a:rPr>
              <a:t>20</a:t>
            </a:r>
            <a:r>
              <a:rPr lang="zh-CN" altLang="en-US" sz="2400" b="1" dirty="0">
                <a:latin typeface="+mn-ea"/>
                <a:ea typeface="+mn-ea"/>
              </a:rPr>
              <a:t>号文</a:t>
            </a:r>
            <a:r>
              <a:rPr lang="zh-CN" altLang="zh-CN" sz="2400" b="1" dirty="0"/>
              <a:t>实施</a:t>
            </a:r>
            <a:r>
              <a:rPr lang="zh-CN" altLang="en-US" sz="2400" b="1" dirty="0"/>
              <a:t>后</a:t>
            </a:r>
            <a:r>
              <a:rPr lang="zh-CN" altLang="zh-CN" sz="2400" b="1" dirty="0"/>
              <a:t>评审标准调整方案</a:t>
            </a:r>
            <a:endParaRPr lang="en-US" altLang="zh-CN" sz="2400" b="1" dirty="0"/>
          </a:p>
          <a:p>
            <a:pPr>
              <a:lnSpc>
                <a:spcPts val="3500"/>
              </a:lnSpc>
            </a:pPr>
            <a:r>
              <a:rPr lang="zh-CN" altLang="en-US" sz="2400" dirty="0">
                <a:latin typeface="+mn-ea"/>
                <a:ea typeface="+mn-ea"/>
              </a:rPr>
              <a:t>    （一）</a:t>
            </a:r>
            <a:r>
              <a:rPr lang="en-US" altLang="zh-CN" sz="2400" dirty="0">
                <a:latin typeface="+mn-ea"/>
                <a:ea typeface="+mn-ea"/>
              </a:rPr>
              <a:t> </a:t>
            </a:r>
            <a:r>
              <a:rPr lang="zh-CN" altLang="en-US" sz="2400" dirty="0">
                <a:latin typeface="+mn-ea"/>
                <a:ea typeface="+mn-ea"/>
              </a:rPr>
              <a:t>估价目的</a:t>
            </a:r>
            <a:endParaRPr lang="en-US" altLang="zh-CN" sz="2400" dirty="0">
              <a:latin typeface="+mn-ea"/>
              <a:ea typeface="+mn-ea"/>
            </a:endParaRPr>
          </a:p>
          <a:p>
            <a:pPr>
              <a:lnSpc>
                <a:spcPts val="3500"/>
              </a:lnSpc>
            </a:pPr>
            <a:r>
              <a:rPr lang="zh-CN" altLang="zh-CN" sz="2400" dirty="0"/>
              <a:t> “为出让方通过集体决策确定土地出让底价，或核定应该补缴的地价款提供参考依据”</a:t>
            </a:r>
            <a:endParaRPr lang="en-US" altLang="zh-CN" sz="2400" dirty="0">
              <a:latin typeface="+mn-ea"/>
              <a:ea typeface="+mn-ea"/>
            </a:endParaRPr>
          </a:p>
          <a:p>
            <a:pPr>
              <a:lnSpc>
                <a:spcPts val="3500"/>
              </a:lnSpc>
            </a:pPr>
            <a:r>
              <a:rPr lang="zh-CN" altLang="en-US" sz="2400" dirty="0">
                <a:latin typeface="+mn-ea"/>
                <a:ea typeface="+mn-ea"/>
              </a:rPr>
              <a:t>    （二）</a:t>
            </a:r>
            <a:r>
              <a:rPr lang="zh-CN" altLang="zh-CN" sz="2400" dirty="0">
                <a:latin typeface="+mn-ea"/>
                <a:ea typeface="+mn-ea"/>
              </a:rPr>
              <a:t>估价期日</a:t>
            </a:r>
            <a:endParaRPr lang="en-US" altLang="zh-CN" sz="2400" dirty="0">
              <a:latin typeface="+mn-ea"/>
              <a:ea typeface="+mn-ea"/>
            </a:endParaRPr>
          </a:p>
          <a:p>
            <a:pPr>
              <a:lnSpc>
                <a:spcPts val="3500"/>
              </a:lnSpc>
            </a:pPr>
            <a:r>
              <a:rPr lang="en-US" altLang="zh-CN" sz="2400" dirty="0"/>
              <a:t>    </a:t>
            </a:r>
            <a:r>
              <a:rPr lang="zh-CN" altLang="zh-CN" sz="2400" dirty="0"/>
              <a:t>应以国土部门同意补地价时点为准。</a:t>
            </a:r>
            <a:endParaRPr lang="zh-CN" altLang="en-US" sz="2400" dirty="0">
              <a:latin typeface="+mn-ea"/>
              <a:ea typeface="+mn-ea"/>
            </a:endParaRPr>
          </a:p>
        </p:txBody>
      </p:sp>
      <p:sp>
        <p:nvSpPr>
          <p:cNvPr id="6" name="对角圆角矩形 5"/>
          <p:cNvSpPr/>
          <p:nvPr/>
        </p:nvSpPr>
        <p:spPr>
          <a:xfrm>
            <a:off x="911424" y="180056"/>
            <a:ext cx="7200800" cy="800100"/>
          </a:xfrm>
          <a:prstGeom prst="round2DiagRect">
            <a:avLst/>
          </a:prstGeom>
          <a:solidFill>
            <a:srgbClr val="CC2A1E"/>
          </a:solidFill>
          <a:ln w="38100">
            <a:solidFill>
              <a:srgbClr val="CC2A1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r>
              <a:rPr lang="zh-CN" altLang="en-US" sz="2800" dirty="0">
                <a:solidFill>
                  <a:schemeClr val="bg1"/>
                </a:solidFill>
                <a:latin typeface="微软雅黑" panose="020B0503020204020204" pitchFamily="34" charset="-122"/>
                <a:ea typeface="微软雅黑" panose="020B0503020204020204" pitchFamily="34" charset="-122"/>
              </a:rPr>
              <a:t>第三部分     </a:t>
            </a:r>
            <a:r>
              <a:rPr lang="zh-CN" altLang="zh-CN" sz="2800" dirty="0">
                <a:solidFill>
                  <a:schemeClr val="bg1"/>
                </a:solidFill>
                <a:latin typeface="微软雅黑" panose="020B0503020204020204" pitchFamily="34" charset="-122"/>
                <a:ea typeface="微软雅黑" panose="020B0503020204020204" pitchFamily="34" charset="-122"/>
              </a:rPr>
              <a:t>土地估价报告评审重点关注问题</a:t>
            </a:r>
            <a:endParaRPr lang="zh-CN" altLang="zh-CN" sz="28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normAutofit/>
          </a:bodyPr>
          <a:lstStyle/>
          <a:p>
            <a:r>
              <a:rPr lang="zh-CN" altLang="en-US" dirty="0"/>
              <a:t>二、存量房（已领取产权证）抵押</a:t>
            </a:r>
            <a:endParaRPr lang="zh-CN" altLang="en-US" dirty="0"/>
          </a:p>
        </p:txBody>
      </p:sp>
      <p:sp>
        <p:nvSpPr>
          <p:cNvPr id="4" name="灯片编号占位符 3"/>
          <p:cNvSpPr>
            <a:spLocks noGrp="1"/>
          </p:cNvSpPr>
          <p:nvPr>
            <p:ph type="sldNum" sz="quarter" idx="10"/>
          </p:nvPr>
        </p:nvSpPr>
        <p:spPr/>
        <p:txBody>
          <a:bodyPr/>
          <a:lstStyle/>
          <a:p>
            <a:pPr>
              <a:defRPr/>
            </a:pPr>
            <a:fld id="{E8EC6320-EF9A-4CFA-B7AF-6E848BC207CF}" type="slidenum">
              <a:rPr lang="zh-CN" altLang="en-US" smtClean="0"/>
            </a:fld>
            <a:endParaRPr lang="zh-CN" altLang="en-US"/>
          </a:p>
        </p:txBody>
      </p:sp>
      <p:sp>
        <p:nvSpPr>
          <p:cNvPr id="2" name="矩形 1"/>
          <p:cNvSpPr/>
          <p:nvPr/>
        </p:nvSpPr>
        <p:spPr>
          <a:xfrm>
            <a:off x="1067687" y="1484784"/>
            <a:ext cx="10258668" cy="3683060"/>
          </a:xfrm>
          <a:prstGeom prst="rect">
            <a:avLst/>
          </a:prstGeom>
        </p:spPr>
        <p:txBody>
          <a:bodyPr wrap="square">
            <a:spAutoFit/>
          </a:bodyPr>
          <a:lstStyle/>
          <a:p>
            <a:pPr>
              <a:lnSpc>
                <a:spcPts val="3500"/>
              </a:lnSpc>
            </a:pPr>
            <a:r>
              <a:rPr lang="zh-CN" altLang="en-US" sz="2400" dirty="0"/>
              <a:t>       （三）</a:t>
            </a:r>
            <a:r>
              <a:rPr lang="zh-CN" altLang="zh-CN" sz="2400" dirty="0"/>
              <a:t>地价定义</a:t>
            </a:r>
            <a:endParaRPr lang="en-US" altLang="zh-CN" sz="2400" dirty="0"/>
          </a:p>
          <a:p>
            <a:pPr>
              <a:lnSpc>
                <a:spcPts val="3500"/>
              </a:lnSpc>
            </a:pPr>
            <a:r>
              <a:rPr lang="en-US" altLang="zh-CN" sz="2400" dirty="0"/>
              <a:t>           </a:t>
            </a:r>
            <a:r>
              <a:rPr lang="zh-CN" altLang="en-US" sz="2400" dirty="0"/>
              <a:t>应为</a:t>
            </a:r>
            <a:r>
              <a:rPr lang="zh-CN" altLang="zh-CN" sz="2400" dirty="0"/>
              <a:t>正常市场价格</a:t>
            </a:r>
            <a:r>
              <a:rPr lang="en-US" altLang="zh-CN" sz="2400" dirty="0"/>
              <a:t> </a:t>
            </a:r>
            <a:endParaRPr lang="en-US" altLang="zh-CN" sz="2400" dirty="0"/>
          </a:p>
          <a:p>
            <a:pPr>
              <a:lnSpc>
                <a:spcPts val="3500"/>
              </a:lnSpc>
            </a:pPr>
            <a:r>
              <a:rPr lang="en-US" altLang="zh-CN" sz="2400" dirty="0">
                <a:latin typeface="+mn-ea"/>
                <a:ea typeface="+mn-ea"/>
              </a:rPr>
              <a:t>    </a:t>
            </a:r>
            <a:endParaRPr lang="en-US" altLang="zh-CN" sz="2400" dirty="0">
              <a:latin typeface="+mn-ea"/>
              <a:ea typeface="+mn-ea"/>
            </a:endParaRPr>
          </a:p>
          <a:p>
            <a:pPr>
              <a:lnSpc>
                <a:spcPts val="3500"/>
              </a:lnSpc>
            </a:pPr>
            <a:r>
              <a:rPr lang="en-US" altLang="zh-CN" sz="2400" dirty="0">
                <a:latin typeface="+mn-ea"/>
                <a:ea typeface="+mn-ea"/>
              </a:rPr>
              <a:t>   </a:t>
            </a:r>
            <a:r>
              <a:rPr lang="zh-CN" altLang="en-US" sz="2400" dirty="0">
                <a:latin typeface="+mn-ea"/>
                <a:ea typeface="+mn-ea"/>
              </a:rPr>
              <a:t>（四）</a:t>
            </a:r>
            <a:r>
              <a:rPr lang="zh-CN" altLang="zh-CN" sz="2400" dirty="0">
                <a:latin typeface="+mn-ea"/>
                <a:ea typeface="+mn-ea"/>
              </a:rPr>
              <a:t>估价</a:t>
            </a:r>
            <a:r>
              <a:rPr lang="zh-CN" altLang="en-US" sz="2400" dirty="0">
                <a:latin typeface="+mn-ea"/>
                <a:ea typeface="+mn-ea"/>
              </a:rPr>
              <a:t>依据</a:t>
            </a:r>
            <a:endParaRPr lang="en-US" altLang="zh-CN" sz="2400" dirty="0">
              <a:latin typeface="+mn-ea"/>
              <a:ea typeface="+mn-ea"/>
            </a:endParaRPr>
          </a:p>
          <a:p>
            <a:pPr>
              <a:lnSpc>
                <a:spcPts val="3500"/>
              </a:lnSpc>
            </a:pPr>
            <a:r>
              <a:rPr lang="en-US" altLang="zh-CN" sz="2400" dirty="0"/>
              <a:t>          </a:t>
            </a:r>
            <a:r>
              <a:rPr lang="zh-CN" altLang="zh-CN" sz="2400" dirty="0"/>
              <a:t>应将</a:t>
            </a:r>
            <a:r>
              <a:rPr lang="en-US" altLang="zh-CN" sz="2400" dirty="0"/>
              <a:t>20</a:t>
            </a:r>
            <a:r>
              <a:rPr lang="zh-CN" altLang="zh-CN" sz="2400" dirty="0"/>
              <a:t>号文列为估价依据。</a:t>
            </a:r>
            <a:endParaRPr lang="en-US" altLang="zh-CN" sz="2400" dirty="0"/>
          </a:p>
          <a:p>
            <a:pPr>
              <a:lnSpc>
                <a:spcPts val="3500"/>
              </a:lnSpc>
            </a:pPr>
            <a:r>
              <a:rPr lang="zh-CN" altLang="en-US" sz="2400" dirty="0"/>
              <a:t>         </a:t>
            </a:r>
            <a:endParaRPr lang="en-US" altLang="zh-CN" sz="2400" dirty="0"/>
          </a:p>
          <a:p>
            <a:pPr>
              <a:lnSpc>
                <a:spcPts val="3500"/>
              </a:lnSpc>
            </a:pPr>
            <a:r>
              <a:rPr lang="en-US" altLang="zh-CN" sz="2400" dirty="0"/>
              <a:t>      </a:t>
            </a:r>
            <a:r>
              <a:rPr lang="zh-CN" altLang="en-US" sz="2400" dirty="0"/>
              <a:t>（五）</a:t>
            </a:r>
            <a:r>
              <a:rPr lang="zh-CN" altLang="zh-CN" sz="2400" dirty="0">
                <a:latin typeface="+mn-ea"/>
                <a:ea typeface="+mn-ea"/>
              </a:rPr>
              <a:t>估价原则</a:t>
            </a:r>
            <a:endParaRPr lang="en-US" altLang="zh-CN" sz="2400" dirty="0">
              <a:latin typeface="+mn-ea"/>
              <a:ea typeface="+mn-ea"/>
            </a:endParaRPr>
          </a:p>
          <a:p>
            <a:pPr>
              <a:lnSpc>
                <a:spcPts val="3500"/>
              </a:lnSpc>
            </a:pPr>
            <a:r>
              <a:rPr lang="en-US" altLang="zh-CN" sz="2400" dirty="0">
                <a:latin typeface="+mn-ea"/>
                <a:ea typeface="+mn-ea"/>
              </a:rPr>
              <a:t>    </a:t>
            </a:r>
            <a:r>
              <a:rPr lang="zh-CN" altLang="zh-CN" sz="2400" dirty="0"/>
              <a:t> 价值主导原则、审慎原则、公开市场原则</a:t>
            </a:r>
            <a:endParaRPr lang="zh-CN" altLang="en-US" sz="2400" dirty="0">
              <a:latin typeface="+mn-ea"/>
              <a:ea typeface="+mn-ea"/>
            </a:endParaRPr>
          </a:p>
        </p:txBody>
      </p:sp>
      <p:sp>
        <p:nvSpPr>
          <p:cNvPr id="6" name="对角圆角矩形 5"/>
          <p:cNvSpPr/>
          <p:nvPr/>
        </p:nvSpPr>
        <p:spPr>
          <a:xfrm>
            <a:off x="911424" y="180056"/>
            <a:ext cx="7200800" cy="800100"/>
          </a:xfrm>
          <a:prstGeom prst="round2DiagRect">
            <a:avLst/>
          </a:prstGeom>
          <a:solidFill>
            <a:srgbClr val="CC2A1E"/>
          </a:solidFill>
          <a:ln w="38100">
            <a:solidFill>
              <a:srgbClr val="CC2A1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r>
              <a:rPr lang="zh-CN" altLang="en-US" sz="2800" dirty="0">
                <a:solidFill>
                  <a:schemeClr val="bg1"/>
                </a:solidFill>
                <a:latin typeface="微软雅黑" panose="020B0503020204020204" pitchFamily="34" charset="-122"/>
                <a:ea typeface="微软雅黑" panose="020B0503020204020204" pitchFamily="34" charset="-122"/>
              </a:rPr>
              <a:t>第三部分     </a:t>
            </a:r>
            <a:r>
              <a:rPr lang="zh-CN" altLang="zh-CN" sz="2800" dirty="0">
                <a:solidFill>
                  <a:schemeClr val="bg1"/>
                </a:solidFill>
                <a:latin typeface="微软雅黑" panose="020B0503020204020204" pitchFamily="34" charset="-122"/>
                <a:ea typeface="微软雅黑" panose="020B0503020204020204" pitchFamily="34" charset="-122"/>
              </a:rPr>
              <a:t>土地估价报告评审重点关注问题</a:t>
            </a:r>
            <a:endParaRPr lang="zh-CN" altLang="zh-CN" sz="28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0</TotalTime>
  <Words>2921</Words>
  <Application>WPS 演示</Application>
  <PresentationFormat>宽屏</PresentationFormat>
  <Paragraphs>187</Paragraphs>
  <Slides>14</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14</vt:i4>
      </vt:variant>
    </vt:vector>
  </HeadingPairs>
  <TitlesOfParts>
    <vt:vector size="21" baseType="lpstr">
      <vt:lpstr>Arial</vt:lpstr>
      <vt:lpstr>宋体</vt:lpstr>
      <vt:lpstr>Wingdings</vt:lpstr>
      <vt:lpstr>Calibri</vt:lpstr>
      <vt:lpstr>微软雅黑</vt:lpstr>
      <vt:lpstr>Arial Unicode MS</vt:lpstr>
      <vt:lpstr>Office 主题</vt:lpstr>
      <vt:lpstr>土地估价报告系统评审规则</vt:lpstr>
      <vt:lpstr>目录</vt:lpstr>
      <vt:lpstr>PowerPoint 演示文稿</vt:lpstr>
      <vt:lpstr>三、预购商品房抵押</vt:lpstr>
      <vt:lpstr>三、预购商品房抵押</vt:lpstr>
      <vt:lpstr>二、存量房（已领取产权证）抵押</vt:lpstr>
      <vt:lpstr>二、存量房（已领取产权证）抵押</vt:lpstr>
      <vt:lpstr>二、存量房（已领取产权证）抵押</vt:lpstr>
      <vt:lpstr>二、存量房（已领取产权证）抵押</vt:lpstr>
      <vt:lpstr>二、存量房（已领取产权证）抵押</vt:lpstr>
      <vt:lpstr>二、存量房（已领取产权证）抵押</vt:lpstr>
      <vt:lpstr>二、存量房（已领取产权证）抵押</vt:lpstr>
      <vt:lpstr>二、存量房（已领取产权证）抵押</vt:lpstr>
      <vt:lpstr>THANKS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不动产估价常用方法、影响价值主要因素及风险关注点</dc:title>
  <dc:creator>asus</dc:creator>
  <cp:lastModifiedBy>周晓莺</cp:lastModifiedBy>
  <cp:revision>274</cp:revision>
  <dcterms:created xsi:type="dcterms:W3CDTF">2016-05-10T13:43:00Z</dcterms:created>
  <dcterms:modified xsi:type="dcterms:W3CDTF">2017-11-13T07:30:33Z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2052-10.1.0.6930</vt:lpwstr>
  </property>
</Properties>
</file>